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87" r:id="rId8"/>
    <p:sldId id="288" r:id="rId9"/>
    <p:sldId id="289" r:id="rId10"/>
    <p:sldId id="290" r:id="rId11"/>
    <p:sldId id="291" r:id="rId12"/>
    <p:sldId id="292" r:id="rId13"/>
    <p:sldId id="279" r:id="rId14"/>
    <p:sldId id="278" r:id="rId15"/>
    <p:sldId id="293" r:id="rId16"/>
    <p:sldId id="269" r:id="rId17"/>
    <p:sldId id="270" r:id="rId18"/>
    <p:sldId id="294" r:id="rId19"/>
    <p:sldId id="273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나눔바른고딕OTF Light" panose="02000303000000000000" pitchFamily="50" charset="-127"/>
      <p:regular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dnp" initials="i" lastIdx="1" clrIdx="0">
    <p:extLst>
      <p:ext uri="{19B8F6BF-5375-455C-9EA6-DF929625EA0E}">
        <p15:presenceInfo xmlns:p15="http://schemas.microsoft.com/office/powerpoint/2012/main" userId="indn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61D"/>
    <a:srgbClr val="FAC03E"/>
    <a:srgbClr val="E6002D"/>
    <a:srgbClr val="6DBB5A"/>
    <a:srgbClr val="4F2E25"/>
    <a:srgbClr val="F68641"/>
    <a:srgbClr val="65C17E"/>
    <a:srgbClr val="4083C3"/>
    <a:srgbClr val="F05A1B"/>
    <a:srgbClr val="232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7489" autoAdjust="0"/>
  </p:normalViewPr>
  <p:slideViewPr>
    <p:cSldViewPr snapToGrid="0">
      <p:cViewPr varScale="1">
        <p:scale>
          <a:sx n="103" d="100"/>
          <a:sy n="103" d="100"/>
        </p:scale>
        <p:origin x="392" y="76"/>
      </p:cViewPr>
      <p:guideLst>
        <p:guide orient="horz" pos="2137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학습목표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사이버 따돌림의 개념과 유형을 이해할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SNS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에서 일어나기 쉬운 사생활 침해 사례와 문제점을 이해할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5260" marR="0" indent="-17526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사이버 따돌림 상황에서 내가 할 수 있는 일에 대해서 이야기할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1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타인을 존중하며 미디어 이용하기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수업시간에 배운 내용을 바탕으로 타인을 존중하며 미디어를 이용하는 법에 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단톡방에서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사이버 따돌림을 목격했을 때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적극적으로 개입하여 중단시킬 수 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어야 함을 이야기 나눕니다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친한 친구일수록 잘못을 지적하기 어려울 수 있지만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방관함으로 인해 사이버 따돌림이 더욱 심해질 수 있으므로 용기 내어 중단시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키는 노력을 함께해야 함을 강조합니다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0681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타인을 존중하며 미디어 이용하기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업시간에 배운 내용을 바탕으로 타인을 존중하며 미디어를 이용하는 법에 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 생각해봅시다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없이 타인의 사진을 공유하는 것이 사생활을 침해할 수 있다는 것을 이해합니다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사생활 침해를 방지하기 위해서는 나와 타인의 신체적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심리적 경계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개인의 영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역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존중해야 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경계는 물리적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신체적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언어적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정서적인 모든 개인 영역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의미하는 것으로 자신의 경계를 분명히 아는 것만큼이나 남의 경계를 함부로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넘지 않는 것이 중요합니다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예를 들어 타인의 휴대폰 정보를 보려고 하거나 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밀함을 표현한다고 타인의 동의 없는 모든 신체 접촉은 타인의 경계를 존중하지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않는 것입니다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환경에서 타인의 사진을 함부로 공유하거나 타인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개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인적이고 사적인 정보를 아무나 볼 수 있는 곳에 게시하는 것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타인이 동의하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 않은 관계에 대해 동의한 것처럼 말하는 것 역시 경계 존중을 하지 못한 잘못된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경우입니다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타인이 가지고 있는 경계를 존중하는 법에 대해서 생각해 보도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7708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7863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사이버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따돌림이란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사이버 따돌림의 개념과 유형을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리나라의 학교폭력예방 및 대책에 관한 법률에 의하면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사이버 따돌림은 인터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넷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휴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대전화 등 정보통신기기를 이용하여 학생들이 특정 학생들을 대상으로 지속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반복적으로 심리적 공격을 가하거나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특정 학생과 관련된 개인정보 또는 허위사실을 유포하여 상대방이 고통을 느끼도록 하는 일체의 행위를 말합니다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사이버 따돌림의 유형으로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집단 모욕 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2)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뜬소문이나 신상 유포 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3)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성적 괴롭힘 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4)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경제적 갈취 등의 유형이 있습니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환경의 익명성으로 인해 사람들은 자신이 괴롭힘에 참여하는 것을 다른 사람이 알지 못한다고 생각하기 쉽습니다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환경에서는 정보의 전파성과 지속성 때문에 타인을 괴롭게 하는 정보가 온라인상에 지속적으로 퍼지고 기록되어 그 피해가 점점 커질 수 있음을 이해합니다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422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단톡방에서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난 뭐라고 해야 하지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집단적 모욕의 형태로 외모평가를 하는 사이버 따돌림의 사례를 읽고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무엇이 문제인지를 생각해보는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슬라이드를 보며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다음의 상황설명을 학생들에게 읽어줍니다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상황설명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감자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하교한 이후 간식을 먹고 휴대폰을 켰는데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 친구들과 만든 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단톡방에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안 읽은 메시지가 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 이상 와 있는 것을 발견했습니다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무슨 일인지 궁금해서 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단톡방에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들어갔더니 당근과 배추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시금치가 감자가 너무 뚱뚱하다며 놀리는 말을 하고 있었고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친구들 역시 “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ㅋㅋㅋㅋㅋ”를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남기거나 별 말이 없었습니다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감자는 화가 나고 속상한 마음에 짜증난다는 말을 남기고 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단톡방을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나갔는데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당근이 다시 감자를 초대해 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단톡방에서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왜 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나가냐고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계속 감자의 몸무게 이야기를 했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습니다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700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단톡방에서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난 뭐라고 해야 하지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앞서 살펴본 상황에서 내가 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감자라면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당근이라면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시금치라면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미역이라면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양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입장에서 이야기를 할 수 있도록 지도해주는 것이 좋습니다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가해자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관계와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단톡방의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분위기에 따라 행동이 달라질 수도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다양한 이야기를 하며 학생들이 무엇을 어렵게 느끼는지 알아가는 것이 중요합니다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피해자라면 가해자와 친한 사이라면 문제를 제기하기 어렵다는 것을 인지하고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문제를 어떻게 해결할 수 있을지에 대해서 다양한 방향으로 생각해 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사이버 따돌림에 대응하려면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먼저 사이버 따돌림에 적극적으로 개입하는 사람이 되어야 한다는 것을 강조합니다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방관자는 사이버 따돌림을 직접 하는 것이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아니니 괜찮다고 생각할 수도 있지만 방관자가 있기 때문에 가해 학생은 이 정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도까지는 괜찮은 행위라고 생각하여 괴롭힘 행위를 지속하는 경우가 많습니다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584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사람의 사진을 올려도 될까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없이 타인의 사진을 공유하는 것의 문제점에 대해 생각해보는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슬라이드를 보며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다음의 상황설명을 학생들에게 읽어줍니다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상황설명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낮잠을 자다 일어난 당근에게 오이로부터 메시지가 와 있었습니다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“야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너 잘 때 침 정말 많이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흘린다ㅋㅋㅋ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 무슨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소리냐고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답장을 보냈더니 오이가 피망의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틱톡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계정 캡쳐 사진을 보냈습니다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어젯밤 늦게까지 게임을 했더니 피곤해서 점심시간에 책상 위에 엎드려 잤었는데 피망이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틱톡에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당근을 찍어 올린 것입니다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당근은 당장 피망에게 전화해 화를 냈지만 피망은 자신은 그냥 점심 급식이 맛이 없었다는 내용을 찍어 올린 것 뿐인데 마침 당근이 배경에 나왔을 뿐이라며 오히려 화를 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위와 같은 경험이 있는지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나는 어떻게 대응했는지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당근이라면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피망이라면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생각과 느낌이 들었는지 자유롭게 이야기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나누어봅니다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50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사람의 사진을 올려도 될까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없이 타인의 사진을 공유하는 것의 문제점에 대해 생각해보는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슬라이드를 보며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다음의 상황설명을 학생들에게 읽어줍니다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상황설명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감자는 예전에 친하게 지냈던 오이가 자신의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인스타그램에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자신과 함께 찍은 사진을 올렸다는 것을 알게 되었습니다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반에서 함께 놀이공원에 갔을 때 하트 모양의 조형물 앞에서 여러 친구들과 같이 찍은 사진입니다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그런데 오이는 사진 아래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럽스타그램이라는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해시태그를 달아서 게시를 하는 바람에 이 사진을 본 친구들이 감자에게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DM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이나 톡을 계속 보내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진짜냐고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묻습니다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오이는 하트 모양 앞에서 찍었기 때문에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럽스타그램이라는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해시태그를 붙였다고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장난이었다고 말하였습니다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상황에서 오이는 사진을 올리면서 감자의 동의를 구하지 않았고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감자와 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밀한 관계가 되기로 합의한 것이 아님에도 불구하고 특별한 사이인 것처럼 암시하는 글을 씀으로써 감자가 곤란한 상황에 처하게 되었습니다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이러한 경우에는 해당 게시글이 따로 퍼지면서 두 사람의 관계에 대한 다른 이야기가 만들어질 수도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나의 경우라면 어떨 것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같은지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위 사례에서 처럼 사실이 확인되지 않은 내용에 대해 댓글을 달거나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퍼나르지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않아야 한다는 것과 오이의 잘못된 행동이라는 것을 분명하게 설명하도록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엘제이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류화영 사생활 침해 논란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…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네티즌 ‘교제 여부 중요하지 않아’”</a:t>
            </a:r>
            <a:b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아시아경제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2018.08.23.)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https://cm.asiae.co.kr/article/2018082315102033591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4169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사람의 사진을 올려도 될까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사진 공유의 문제점에 대해서 생각해보는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앞에서 살펴본 사례들의 공통점이 무엇인지 이야기해봅니다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없이 타인의 사진을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SNS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공유하는 것의 문제점이 무엇일지 함께 이야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159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생각 더하기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사진 공유와 디지털 성폭력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없이 타인의 사진을 촬영하거나 공유하는 것의 문제점을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상대방의 동의를 구하지 않고 타인의 사생활이나 신체 부위 등을 촬영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공유하는 것은 디지털 성폭력임을 설명합니다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앞서 살펴본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사례들에서처럼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재미있어서 별 생각 없이 타인의 사진을 촬영하거나 올리는 것이 누군가에게는 큰 피해를 줄 수 있다는 것을 설명합니다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510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생각 더하기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없는 사진 공유와 디지털 성폭력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동의 없이 타인의 사진을 촬영하거나 공유하는 것의 문제점을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NS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사진과 이미지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영상을 중심으로 활용하다 보니 내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사진뿐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아니라 타인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함께 찍힌 사진이 공유되기도 하여 타인의 사생활을 침해할 가능성이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환경에서 사생활 침해는 자신이 노출을 원하지 않는 정보가 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느 범위까지 누구에게 공개되는지 알 수 없는 상황에서 타인에게 알려지는 것을 말합니다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환경에서는 정보의 전파성과 지속성으로 인해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SNS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등의 미디어를 통해 공유된 게시물은 널리 퍼지고 오랫동안 기록으로 남습니다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따라서 사진을 찍거나 올릴 때에는 상대방의 동의를 반드시 구해야 합니다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의를 구하기 어렵다면 사진을 올리지 않는 것이 바람직합니다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나를 찍으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려고 했던 것인데 주변에 다른 사람이 우연히 찍혔다면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타인의 모습을 가리거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SNS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등에 올리는 것에 동의를 구해야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경우에도 동의 없는 사진을 올리지 않도록 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사진에 찍혔을 경우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싫은 마음이 조금이라도 있다면 안 된다고 주저 없이 말해야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그렇다고 타인이 나의 사진을 마음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대로 올렸을 때 단호하게 말하지 못했다고 해도 혹시라도 이로 인한 피해가 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생하였다면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싫다고 말하지 못한 나의 잘못이 아니라 함부로 사진을 올린 사람의 잘못인 것입니다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피해자가 피해에 대한 죄책감을 갖지 않도록 유의해서 설명하도록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94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5FF21F-919C-4E80-A14D-A49A7F8F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F7F8-21C2-4048-9E93-5740F0CB8D2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F3DADA1-6536-4436-8B2F-552E757D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6050CD3-2A9F-4128-A169-3AA98B33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30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5A1D51B-558B-49BA-B3FB-17774D94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90C6-C9E0-4E38-86DA-B906B9FB7BE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E2E40A-A5E9-4549-974D-45C3A71D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1E667C-94A5-400D-9840-BD3A1DCD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8CBD390-9757-4897-8EE3-CEE957E01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7D8A4E2-FADB-4CCF-A44A-D72E22345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1BE5-2B10-4A3C-A498-7152A73EE1A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75D3B1A-55FC-4EE6-B073-2A2439A0A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6B16-85EB-4557-A823-541C9108D74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7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3FCF-9CDB-4C97-9814-7BBF8F6814E7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9BF403-3A58-4A89-A923-9B04172A4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F9458C-C6D1-46F4-9EBE-6D9CAF04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1A09-40FF-400E-AF1A-E2526FF31874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75BB99-644D-47F0-B159-62E8333A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6665A4F-76E0-42E4-B9B0-87CE3C979C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CB8A-15BD-45DF-8162-E5002096E25A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E0AE57C-ECB7-442D-9FF2-2CEF55295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64BBA30-D0DD-48A3-9001-4C7FBD3D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8243-A3DA-42BB-9634-BE3ED1BF24A6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4DC95B-54C0-4444-808F-99E48E8A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6A3ABD8-2BA4-41DD-AF8D-7E001729DC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생각 더하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179E63-C481-40E8-B33B-91EBCB8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59B3-8CA3-44AF-A7BD-57FDCDD2300B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9079AD-2405-44F7-87E2-6542C210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0D8D65-FBAB-435E-BA65-2F30276F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EBA4FF9-244E-4591-9470-D7CB463C7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9C63D7-F837-4859-AFF9-7CC034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2E72-2F32-4442-B844-10350B0134C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F47A7C-2986-442F-8D18-5F9D435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7509565-744C-4F1B-BB46-60AB5B7114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D325-75D4-4928-AFDE-0F038D07923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3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://www.eduequlity.k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80E5786-215E-4B5D-98D4-FC3924EF3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 사진을 올려도 될까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B0150FCB-9145-4418-B033-F91A242F6633}"/>
              </a:ext>
            </a:extLst>
          </p:cNvPr>
          <p:cNvGrpSpPr/>
          <p:nvPr/>
        </p:nvGrpSpPr>
        <p:grpSpPr>
          <a:xfrm>
            <a:off x="1595622" y="1542738"/>
            <a:ext cx="5952756" cy="4547625"/>
            <a:chOff x="1595622" y="1542738"/>
            <a:chExt cx="5952756" cy="4547625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97ED5F8-6C55-48D4-8F5F-F65A13C3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622" y="1542738"/>
              <a:ext cx="5952756" cy="454762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F38A5D-ED46-4DCC-9F38-E14E74EFEBE2}"/>
                </a:ext>
              </a:extLst>
            </p:cNvPr>
            <p:cNvSpPr txBox="1"/>
            <p:nvPr/>
          </p:nvSpPr>
          <p:spPr>
            <a:xfrm>
              <a:off x="2530884" y="2132423"/>
              <a:ext cx="1701937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야 너 잘 때 침 정말 많이 </a:t>
              </a:r>
              <a:r>
                <a:rPr lang="ko-KR" altLang="en-US" sz="14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흘린다ㅋㅋㅋㅋ</a:t>
              </a:r>
              <a:endPara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15D614-52D2-4AD0-AA36-B3A5EF3B834A}"/>
                </a:ext>
              </a:extLst>
            </p:cNvPr>
            <p:cNvSpPr txBox="1"/>
            <p:nvPr/>
          </p:nvSpPr>
          <p:spPr>
            <a:xfrm>
              <a:off x="5288111" y="2130220"/>
              <a:ext cx="2255689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잘 보이지도 않는데 왜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FD95BC-D5C6-4351-A630-968E68754444}"/>
                </a:ext>
              </a:extLst>
            </p:cNvPr>
            <p:cNvSpPr txBox="1"/>
            <p:nvPr/>
          </p:nvSpPr>
          <p:spPr>
            <a:xfrm>
              <a:off x="5566237" y="2805739"/>
              <a:ext cx="1701937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다른 거 찍었는데</a:t>
              </a:r>
            </a:p>
            <a:p>
              <a:r>
                <a: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뒤에 그냥 나온 거야</a:t>
              </a: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CF1F203B-520E-40F9-9DA6-2F026C7AC328}"/>
                </a:ext>
              </a:extLst>
            </p:cNvPr>
            <p:cNvSpPr/>
            <p:nvPr/>
          </p:nvSpPr>
          <p:spPr>
            <a:xfrm>
              <a:off x="1741660" y="2409422"/>
              <a:ext cx="4122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dirty="0"/>
                <a:t>오이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B0719073-E016-46D0-B36C-74E53FA71172}"/>
                </a:ext>
              </a:extLst>
            </p:cNvPr>
            <p:cNvSpPr/>
            <p:nvPr/>
          </p:nvSpPr>
          <p:spPr>
            <a:xfrm>
              <a:off x="4819621" y="2409422"/>
              <a:ext cx="4122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dirty="0"/>
                <a:t>피망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FAA8F76F-B80B-40F4-9A64-2DB663069195}"/>
                </a:ext>
              </a:extLst>
            </p:cNvPr>
            <p:cNvSpPr/>
            <p:nvPr/>
          </p:nvSpPr>
          <p:spPr>
            <a:xfrm>
              <a:off x="3840093" y="5712358"/>
              <a:ext cx="60305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000" dirty="0"/>
                <a:t>당근</a:t>
              </a:r>
              <a:r>
                <a:rPr lang="en-US" altLang="ko-KR" sz="1000" dirty="0"/>
                <a:t>(</a:t>
              </a:r>
              <a:r>
                <a:rPr lang="ko-KR" altLang="en-US" sz="1000" dirty="0"/>
                <a:t>나</a:t>
              </a:r>
              <a:r>
                <a:rPr lang="en-US" altLang="ko-KR" sz="1000" dirty="0"/>
                <a:t>)</a:t>
              </a:r>
              <a:endParaRPr lang="ko-KR" altLang="en-US" sz="1000" dirty="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B57265C3-A2B9-40EC-8A0A-D4C7F8486EAD}"/>
                </a:ext>
              </a:extLst>
            </p:cNvPr>
            <p:cNvSpPr/>
            <p:nvPr/>
          </p:nvSpPr>
          <p:spPr>
            <a:xfrm>
              <a:off x="1741660" y="3370641"/>
              <a:ext cx="4122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dirty="0"/>
                <a:t>오이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2EFAE4-AA6B-4F52-B7C7-D5068D95303E}"/>
                </a:ext>
              </a:extLst>
            </p:cNvPr>
            <p:cNvSpPr txBox="1"/>
            <p:nvPr/>
          </p:nvSpPr>
          <p:spPr>
            <a:xfrm>
              <a:off x="1965459" y="5419603"/>
              <a:ext cx="1701937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하지 마 짜증 나 </a:t>
              </a:r>
              <a:r>
                <a:rPr lang="ko-KR" altLang="en-US" sz="14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ㅡ</a:t>
              </a:r>
              <a:r>
                <a: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4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ㅡ</a:t>
              </a:r>
              <a:endPara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7E0242C9-E2CA-40D5-A8C4-0F4485BD12BF}"/>
                </a:ext>
              </a:extLst>
            </p:cNvPr>
            <p:cNvSpPr/>
            <p:nvPr/>
          </p:nvSpPr>
          <p:spPr>
            <a:xfrm>
              <a:off x="4819621" y="3084234"/>
              <a:ext cx="4122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00" dirty="0"/>
                <a:t>피망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99DCC74-1061-41B9-9EA7-7299672D6EC2}"/>
              </a:ext>
            </a:extLst>
          </p:cNvPr>
          <p:cNvGrpSpPr/>
          <p:nvPr/>
        </p:nvGrpSpPr>
        <p:grpSpPr>
          <a:xfrm>
            <a:off x="4911446" y="3730392"/>
            <a:ext cx="3444247" cy="1962916"/>
            <a:chOff x="4911446" y="3730392"/>
            <a:chExt cx="3444247" cy="1962916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6E1339ED-CFF8-42CC-BF2B-013125AD1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446" y="3730392"/>
              <a:ext cx="3444247" cy="1962916"/>
            </a:xfrm>
            <a:prstGeom prst="rect">
              <a:avLst/>
            </a:prstGeom>
          </p:spPr>
        </p:pic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57F1599-D3C0-4475-93A4-9A96A839C95E}"/>
                </a:ext>
              </a:extLst>
            </p:cNvPr>
            <p:cNvGrpSpPr/>
            <p:nvPr/>
          </p:nvGrpSpPr>
          <p:grpSpPr>
            <a:xfrm>
              <a:off x="5974522" y="4125423"/>
              <a:ext cx="2160656" cy="977191"/>
              <a:chOff x="5974522" y="4125423"/>
              <a:chExt cx="2160656" cy="97719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C7EDC-ACDC-4C6F-9747-26D68DBD5E6D}"/>
                  </a:ext>
                </a:extLst>
              </p:cNvPr>
              <p:cNvSpPr txBox="1"/>
              <p:nvPr/>
            </p:nvSpPr>
            <p:spPr>
              <a:xfrm>
                <a:off x="5974522" y="4125423"/>
                <a:ext cx="2160656" cy="97719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나라면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어떨 것 같나요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C6F87D68-7183-4973-B261-657CEDA870DC}"/>
                  </a:ext>
                </a:extLst>
              </p:cNvPr>
              <p:cNvGrpSpPr/>
              <p:nvPr/>
            </p:nvGrpSpPr>
            <p:grpSpPr>
              <a:xfrm>
                <a:off x="6223000" y="4614018"/>
                <a:ext cx="1663700" cy="455883"/>
                <a:chOff x="6223000" y="4614018"/>
                <a:chExt cx="1663700" cy="455883"/>
              </a:xfrm>
            </p:grpSpPr>
            <p:cxnSp>
              <p:nvCxnSpPr>
                <p:cNvPr id="16" name="직선 연결선 15">
                  <a:extLst>
                    <a:ext uri="{FF2B5EF4-FFF2-40B4-BE49-F238E27FC236}">
                      <a16:creationId xmlns:a16="http://schemas.microsoft.com/office/drawing/2014/main" id="{65F6FCD8-9D6D-406C-92E4-AAE718F78D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3000" y="5069901"/>
                  <a:ext cx="16637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직선 연결선 18">
                  <a:extLst>
                    <a:ext uri="{FF2B5EF4-FFF2-40B4-BE49-F238E27FC236}">
                      <a16:creationId xmlns:a16="http://schemas.microsoft.com/office/drawing/2014/main" id="{AB029D14-A19C-4F77-A9A3-B2AF99EDF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3000" y="4614018"/>
                  <a:ext cx="16637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5511C31F-B2FE-40B6-A4AB-822F4B0EF46B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E8A1972C-CE2D-496C-AB17-13B474C58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BECFED63-ACA7-4BCE-8FD1-2BEFB8E04560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5A6BCB-6D6A-4929-A802-CE85741F0255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A4C18FD-1564-4505-AFD7-C2D42C136CA3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1042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 사진을 올려도 될까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DEF5CCC-DB4C-4F78-BC30-D8DE6BD8C0BC}"/>
              </a:ext>
            </a:extLst>
          </p:cNvPr>
          <p:cNvGrpSpPr/>
          <p:nvPr/>
        </p:nvGrpSpPr>
        <p:grpSpPr>
          <a:xfrm>
            <a:off x="688080" y="1466212"/>
            <a:ext cx="5977140" cy="4285497"/>
            <a:chOff x="688080" y="1466212"/>
            <a:chExt cx="5977140" cy="428549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F6F6C0-164C-4AE1-86BA-773BEC1F6BBC}"/>
                </a:ext>
              </a:extLst>
            </p:cNvPr>
            <p:cNvSpPr txBox="1"/>
            <p:nvPr/>
          </p:nvSpPr>
          <p:spPr>
            <a:xfrm>
              <a:off x="1023881" y="1539518"/>
              <a:ext cx="1701937" cy="29238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오이</a:t>
              </a:r>
              <a:r>
                <a:rPr lang="en-US" altLang="ko-KR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1004</a:t>
              </a:r>
              <a:endParaRPr lang="ko-KR" altLang="en-US" sz="13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5A34F19-624D-4355-A150-3DEEFF8C9738}"/>
                </a:ext>
              </a:extLst>
            </p:cNvPr>
            <p:cNvGrpSpPr/>
            <p:nvPr/>
          </p:nvGrpSpPr>
          <p:grpSpPr>
            <a:xfrm>
              <a:off x="688080" y="1466212"/>
              <a:ext cx="5977140" cy="4285497"/>
              <a:chOff x="688080" y="1466212"/>
              <a:chExt cx="5977140" cy="4285497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58EFA990-7D90-4AEE-863D-75FDFA0FD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080" y="1466212"/>
                <a:ext cx="5977140" cy="4285497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39A9C14-7D97-43D5-8B5B-C97A272C1025}"/>
                  </a:ext>
                </a:extLst>
              </p:cNvPr>
              <p:cNvSpPr txBox="1"/>
              <p:nvPr/>
            </p:nvSpPr>
            <p:spPr>
              <a:xfrm>
                <a:off x="728606" y="5160932"/>
                <a:ext cx="2281294" cy="276999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sz="1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오이</a:t>
                </a:r>
                <a:r>
                  <a:rPr lang="en-US" altLang="ko-KR" sz="1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1004 </a:t>
                </a:r>
                <a:r>
                  <a:rPr lang="en-US" altLang="ko-KR" sz="1200" dirty="0">
                    <a:solidFill>
                      <a:srgbClr val="0070C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#♥</a:t>
                </a:r>
                <a:r>
                  <a:rPr lang="ko-KR" altLang="en-US" sz="1200" dirty="0" err="1">
                    <a:solidFill>
                      <a:srgbClr val="0070C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럽스타그램</a:t>
                </a:r>
                <a:endParaRPr lang="ko-KR" altLang="en-US" sz="1200" dirty="0">
                  <a:solidFill>
                    <a:srgbClr val="0070C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C5ABE661-F1CF-42FD-9A2E-B5BEFB614897}"/>
                  </a:ext>
                </a:extLst>
              </p:cNvPr>
              <p:cNvSpPr/>
              <p:nvPr/>
            </p:nvSpPr>
            <p:spPr>
              <a:xfrm>
                <a:off x="728606" y="5382377"/>
                <a:ext cx="63991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댓글 </a:t>
                </a:r>
                <a:r>
                  <a:rPr lang="en-US" altLang="ko-K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5</a:t>
                </a:r>
                <a:r>
                  <a:rPr lang="ko-KR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개</a:t>
                </a:r>
                <a:endParaRPr lang="ko-KR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F73172-B606-437F-A7DA-6DF8F9F70414}"/>
                  </a:ext>
                </a:extLst>
              </p:cNvPr>
              <p:cNvSpPr txBox="1"/>
              <p:nvPr/>
            </p:nvSpPr>
            <p:spPr>
              <a:xfrm>
                <a:off x="3793391" y="3775161"/>
                <a:ext cx="2281294" cy="276999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sz="1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오이</a:t>
                </a:r>
                <a:r>
                  <a:rPr lang="en-US" altLang="ko-KR" sz="1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1004 </a:t>
                </a:r>
                <a:r>
                  <a:rPr lang="en-US" altLang="ko-KR" sz="1200" dirty="0">
                    <a:solidFill>
                      <a:srgbClr val="0070C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#♥</a:t>
                </a:r>
                <a:r>
                  <a:rPr lang="ko-KR" altLang="en-US" sz="1200" dirty="0" err="1">
                    <a:solidFill>
                      <a:srgbClr val="0070C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럽스타그램</a:t>
                </a:r>
                <a:endParaRPr lang="ko-KR" altLang="en-US" sz="1200" dirty="0">
                  <a:solidFill>
                    <a:srgbClr val="0070C0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320D521F-CAC0-4231-8B07-696898912DC2}"/>
                  </a:ext>
                </a:extLst>
              </p:cNvPr>
              <p:cNvSpPr/>
              <p:nvPr/>
            </p:nvSpPr>
            <p:spPr>
              <a:xfrm>
                <a:off x="3793391" y="3996606"/>
                <a:ext cx="63991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댓글 </a:t>
                </a:r>
                <a:r>
                  <a:rPr lang="en-US" altLang="ko-K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5</a:t>
                </a:r>
                <a:r>
                  <a:rPr lang="ko-KR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개</a:t>
                </a:r>
                <a:endParaRPr lang="ko-KR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CDA35CD-A130-4CBB-8E5E-D8F60FDD8707}"/>
                  </a:ext>
                </a:extLst>
              </p:cNvPr>
              <p:cNvSpPr txBox="1"/>
              <p:nvPr/>
            </p:nvSpPr>
            <p:spPr>
              <a:xfrm>
                <a:off x="3801993" y="4276542"/>
                <a:ext cx="2281294" cy="135678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ko-KR" altLang="en-US" sz="1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당근 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너 </a:t>
                </a:r>
                <a:r>
                  <a:rPr lang="ko-KR" altLang="en-US" sz="1200" dirty="0" err="1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감자랑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 사귀냐</a:t>
                </a:r>
                <a:r>
                  <a:rPr lang="en-US" altLang="ko-KR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?</a:t>
                </a:r>
              </a:p>
              <a:p>
                <a:pPr>
                  <a:lnSpc>
                    <a:spcPts val="2000"/>
                  </a:lnSpc>
                </a:pPr>
                <a:r>
                  <a:rPr lang="ko-KR" altLang="en-US" sz="1200" b="1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시금치  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오</a:t>
                </a:r>
                <a:r>
                  <a:rPr lang="en-US" altLang="ko-KR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~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연애</a:t>
                </a:r>
                <a:r>
                  <a:rPr lang="en-US" altLang="ko-KR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~</a:t>
                </a:r>
              </a:p>
              <a:p>
                <a:pPr>
                  <a:lnSpc>
                    <a:spcPts val="2000"/>
                  </a:lnSpc>
                </a:pPr>
                <a:r>
                  <a:rPr lang="ko-KR" altLang="en-US" sz="1200" b="1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감자  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아니야</a:t>
                </a:r>
                <a:r>
                  <a:rPr lang="en-US" altLang="ko-KR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;;</a:t>
                </a:r>
              </a:p>
              <a:p>
                <a:pPr>
                  <a:lnSpc>
                    <a:spcPts val="2000"/>
                  </a:lnSpc>
                </a:pPr>
                <a:r>
                  <a:rPr lang="ko-KR" altLang="en-US" sz="1200" b="1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오이  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장난이야 </a:t>
                </a:r>
                <a:r>
                  <a:rPr lang="ko-KR" altLang="en-US" sz="1200" dirty="0" err="1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ㅋㅋ</a:t>
                </a:r>
                <a:endParaRPr lang="ko-KR" altLang="en-US" sz="12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  <a:p>
                <a:pPr>
                  <a:lnSpc>
                    <a:spcPts val="2000"/>
                  </a:lnSpc>
                </a:pPr>
                <a:r>
                  <a:rPr lang="ko-KR" altLang="en-US" sz="1200" b="1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당근   </a:t>
                </a:r>
                <a:r>
                  <a:rPr lang="ko-KR" altLang="en-US" sz="1200" dirty="0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거짓말 </a:t>
                </a:r>
                <a:r>
                  <a:rPr lang="ko-KR" altLang="en-US" sz="1200" dirty="0" err="1"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ㅋㅋㅋㅋㅋ</a:t>
                </a:r>
                <a:endParaRPr lang="ko-KR" altLang="en-US" sz="12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99DCC74-1061-41B9-9EA7-7299672D6EC2}"/>
              </a:ext>
            </a:extLst>
          </p:cNvPr>
          <p:cNvGrpSpPr/>
          <p:nvPr/>
        </p:nvGrpSpPr>
        <p:grpSpPr>
          <a:xfrm>
            <a:off x="5292199" y="4179474"/>
            <a:ext cx="3444247" cy="1962916"/>
            <a:chOff x="4911446" y="3730392"/>
            <a:chExt cx="3444247" cy="1962916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6E1339ED-CFF8-42CC-BF2B-013125AD1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446" y="3730392"/>
              <a:ext cx="3444247" cy="1962916"/>
            </a:xfrm>
            <a:prstGeom prst="rect">
              <a:avLst/>
            </a:prstGeom>
          </p:spPr>
        </p:pic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57F1599-D3C0-4475-93A4-9A96A839C95E}"/>
                </a:ext>
              </a:extLst>
            </p:cNvPr>
            <p:cNvGrpSpPr/>
            <p:nvPr/>
          </p:nvGrpSpPr>
          <p:grpSpPr>
            <a:xfrm>
              <a:off x="5974522" y="4125423"/>
              <a:ext cx="2160656" cy="977191"/>
              <a:chOff x="5974522" y="4125423"/>
              <a:chExt cx="2160656" cy="97719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C7EDC-ACDC-4C6F-9747-26D68DBD5E6D}"/>
                  </a:ext>
                </a:extLst>
              </p:cNvPr>
              <p:cNvSpPr txBox="1"/>
              <p:nvPr/>
            </p:nvSpPr>
            <p:spPr>
              <a:xfrm>
                <a:off x="5974522" y="4125423"/>
                <a:ext cx="2160656" cy="97719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나라면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어떨 것 같나요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C6F87D68-7183-4973-B261-657CEDA870DC}"/>
                  </a:ext>
                </a:extLst>
              </p:cNvPr>
              <p:cNvGrpSpPr/>
              <p:nvPr/>
            </p:nvGrpSpPr>
            <p:grpSpPr>
              <a:xfrm>
                <a:off x="6223000" y="4614018"/>
                <a:ext cx="1663700" cy="455883"/>
                <a:chOff x="6223000" y="4614018"/>
                <a:chExt cx="1663700" cy="455883"/>
              </a:xfrm>
            </p:grpSpPr>
            <p:cxnSp>
              <p:nvCxnSpPr>
                <p:cNvPr id="16" name="직선 연결선 15">
                  <a:extLst>
                    <a:ext uri="{FF2B5EF4-FFF2-40B4-BE49-F238E27FC236}">
                      <a16:creationId xmlns:a16="http://schemas.microsoft.com/office/drawing/2014/main" id="{65F6FCD8-9D6D-406C-92E4-AAE718F78D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3000" y="5069901"/>
                  <a:ext cx="16637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직선 연결선 18">
                  <a:extLst>
                    <a:ext uri="{FF2B5EF4-FFF2-40B4-BE49-F238E27FC236}">
                      <a16:creationId xmlns:a16="http://schemas.microsoft.com/office/drawing/2014/main" id="{AB029D14-A19C-4F77-A9A3-B2AF99EDF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3000" y="4614018"/>
                  <a:ext cx="16637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DD2B121-39F3-447D-90FB-20FCBDDC9B0F}"/>
              </a:ext>
            </a:extLst>
          </p:cNvPr>
          <p:cNvSpPr/>
          <p:nvPr/>
        </p:nvSpPr>
        <p:spPr>
          <a:xfrm>
            <a:off x="4454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dirty="0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DD98BED-7FF5-4BA4-9872-B38BA5B50C6C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4607DB9D-3412-4E9A-AE28-B7035958B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32481030-73AD-4A04-BBDC-163076BA2140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8325CA-178A-4681-A894-E724CFA3B2B6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CD5233-E51D-4A04-9D88-C2F66BF133BE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979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0C9109-8248-4A02-AF33-2EE34FAD2F07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 사진을 올려도 될까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68B1D0E-B9EA-41EF-9EA6-44E024BED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2" y="1655653"/>
            <a:ext cx="7223775" cy="3224791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71A1652D-8B34-4EC7-A397-A6BE3E85368A}"/>
              </a:ext>
            </a:extLst>
          </p:cNvPr>
          <p:cNvGrpSpPr/>
          <p:nvPr/>
        </p:nvGrpSpPr>
        <p:grpSpPr>
          <a:xfrm>
            <a:off x="1329910" y="2093389"/>
            <a:ext cx="6530354" cy="2553839"/>
            <a:chOff x="1335847" y="2156556"/>
            <a:chExt cx="6530354" cy="25538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F38A5D-ED46-4DCC-9F38-E14E74EFEBE2}"/>
                </a:ext>
              </a:extLst>
            </p:cNvPr>
            <p:cNvSpPr txBox="1"/>
            <p:nvPr/>
          </p:nvSpPr>
          <p:spPr>
            <a:xfrm>
              <a:off x="2356558" y="2993019"/>
              <a:ext cx="5509643" cy="35394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피망은 당근의 동의 없이 당근이 나온 사진을 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SNS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에 올렸어요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DC7EDC-ACDC-4C6F-9747-26D68DBD5E6D}"/>
                </a:ext>
              </a:extLst>
            </p:cNvPr>
            <p:cNvSpPr txBox="1"/>
            <p:nvPr/>
          </p:nvSpPr>
          <p:spPr>
            <a:xfrm>
              <a:off x="1335847" y="2156556"/>
              <a:ext cx="5893628" cy="46551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ko-KR" altLang="en-US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앞의 사례들의 문제점은 무엇일까요</a:t>
              </a:r>
              <a:r>
                <a:rPr lang="en-US" altLang="ko-KR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CB49B-47F5-4063-A8C7-BD6730E4C827}"/>
                </a:ext>
              </a:extLst>
            </p:cNvPr>
            <p:cNvSpPr txBox="1"/>
            <p:nvPr/>
          </p:nvSpPr>
          <p:spPr>
            <a:xfrm>
              <a:off x="2356559" y="3671008"/>
              <a:ext cx="4758934" cy="103938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오이는 감자의 동의없이 감자와 함께 찍은 사진을</a:t>
              </a:r>
            </a:p>
            <a:p>
              <a:pPr>
                <a:lnSpc>
                  <a:spcPts val="2500"/>
                </a:lnSpc>
              </a:pP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SNS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에 올리면서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특별한 사이인 것처럼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암시하는 글을 작성해 감자를 곤란하게 만들었어요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3F915994-E334-4453-AD9F-E1D7EAF3C40F}"/>
                </a:ext>
              </a:extLst>
            </p:cNvPr>
            <p:cNvGrpSpPr/>
            <p:nvPr/>
          </p:nvGrpSpPr>
          <p:grpSpPr>
            <a:xfrm>
              <a:off x="1469541" y="2949010"/>
              <a:ext cx="867328" cy="441961"/>
              <a:chOff x="1155216" y="2959491"/>
              <a:chExt cx="867328" cy="441961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0B86298A-E391-4EE4-B266-2DD7D8946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7535" y="2959491"/>
                <a:ext cx="445009" cy="441961"/>
              </a:xfrm>
              <a:prstGeom prst="rect">
                <a:avLst/>
              </a:prstGeom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CA8E8E65-547C-4897-82E3-F001DEAFD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5216" y="2962539"/>
                <a:ext cx="435865" cy="435865"/>
              </a:xfrm>
              <a:prstGeom prst="rect">
                <a:avLst/>
              </a:prstGeom>
            </p:spPr>
          </p:pic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E4CC544-E23F-477A-8505-642D0C39A17A}"/>
                </a:ext>
              </a:extLst>
            </p:cNvPr>
            <p:cNvGrpSpPr/>
            <p:nvPr/>
          </p:nvGrpSpPr>
          <p:grpSpPr>
            <a:xfrm>
              <a:off x="1455994" y="3673931"/>
              <a:ext cx="880874" cy="441961"/>
              <a:chOff x="1141669" y="3684412"/>
              <a:chExt cx="880874" cy="441961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014847F6-0DC7-4C38-9D3F-61B5A3A27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7534" y="3684412"/>
                <a:ext cx="445009" cy="441961"/>
              </a:xfrm>
              <a:prstGeom prst="rect">
                <a:avLst/>
              </a:prstGeom>
            </p:spPr>
          </p:pic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141DB452-A36C-4A99-A7B5-026C67FF7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1669" y="3687460"/>
                <a:ext cx="435865" cy="435865"/>
              </a:xfrm>
              <a:prstGeom prst="rect">
                <a:avLst/>
              </a:prstGeom>
            </p:spPr>
          </p:pic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F1EB7896-75B2-4C72-B8CD-C25B079323DC}"/>
              </a:ext>
            </a:extLst>
          </p:cNvPr>
          <p:cNvGrpSpPr/>
          <p:nvPr/>
        </p:nvGrpSpPr>
        <p:grpSpPr>
          <a:xfrm>
            <a:off x="604991" y="5208046"/>
            <a:ext cx="7934018" cy="461665"/>
            <a:chOff x="604991" y="5270280"/>
            <a:chExt cx="7934018" cy="461665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CED4877-7E4B-40B2-A660-42656D7E3194}"/>
                </a:ext>
              </a:extLst>
            </p:cNvPr>
            <p:cNvSpPr/>
            <p:nvPr/>
          </p:nvSpPr>
          <p:spPr>
            <a:xfrm>
              <a:off x="604991" y="5270280"/>
              <a:ext cx="79340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4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동의없이 타인의 사진을 공유하는 것의 문제점은 무엇일까요</a:t>
              </a:r>
              <a:r>
                <a:rPr lang="en-US" altLang="ko-KR" sz="2400" b="1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F2F7F4EF-98CD-4BB0-800C-CE076CC00599}"/>
                </a:ext>
              </a:extLst>
            </p:cNvPr>
            <p:cNvCxnSpPr>
              <a:cxnSpLocks/>
            </p:cNvCxnSpPr>
            <p:nvPr/>
          </p:nvCxnSpPr>
          <p:spPr>
            <a:xfrm>
              <a:off x="800155" y="5709044"/>
              <a:ext cx="745802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665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906317" y="2188862"/>
              <a:ext cx="3331361" cy="212365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동의 없는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사진 공유와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</a:t>
              </a:r>
              <a:endParaRPr lang="ko-KR" altLang="en-US" sz="3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59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01905-7302-4C55-99AD-82C9A4D98DB2}"/>
              </a:ext>
            </a:extLst>
          </p:cNvPr>
          <p:cNvSpPr txBox="1"/>
          <p:nvPr/>
        </p:nvSpPr>
        <p:spPr>
          <a:xfrm>
            <a:off x="2117589" y="388921"/>
            <a:ext cx="333456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사진 공유와 디지털 성폭력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7FA07E7-E32A-41B5-A29E-09CFAA6EBEC4}"/>
              </a:ext>
            </a:extLst>
          </p:cNvPr>
          <p:cNvSpPr/>
          <p:nvPr/>
        </p:nvSpPr>
        <p:spPr>
          <a:xfrm>
            <a:off x="625089" y="1542117"/>
            <a:ext cx="5070619" cy="1344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57300" indent="-1257300">
              <a:lnSpc>
                <a:spcPts val="3300"/>
              </a:lnSpc>
            </a:pPr>
            <a:r>
              <a:rPr lang="ko-KR" altLang="en-US" sz="2300" b="1" dirty="0">
                <a:solidFill>
                  <a:srgbClr val="E6002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</a:t>
            </a:r>
            <a:r>
              <a:rPr lang="ko-KR" altLang="en-US" sz="2300" b="1" dirty="0">
                <a:solidFill>
                  <a:srgbClr val="6DBB5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촬영</a:t>
            </a:r>
            <a:r>
              <a:rPr lang="ko-KR" altLang="en-US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상대방의 동의를 구하지 않거나</a:t>
            </a:r>
            <a:br>
              <a:rPr lang="en-US" altLang="ko-KR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상대방의 의사에 반하여 </a:t>
            </a:r>
            <a:br>
              <a:rPr lang="en-US" altLang="ko-KR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</a:t>
            </a:r>
            <a:r>
              <a:rPr lang="en-US" altLang="ko-KR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촬영하는 것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1079242-31A2-44AE-A613-845028243BF7}"/>
              </a:ext>
            </a:extLst>
          </p:cNvPr>
          <p:cNvGrpSpPr/>
          <p:nvPr/>
        </p:nvGrpSpPr>
        <p:grpSpPr>
          <a:xfrm>
            <a:off x="625089" y="1160576"/>
            <a:ext cx="8097908" cy="2465837"/>
            <a:chOff x="625089" y="1160576"/>
            <a:chExt cx="8097908" cy="2465837"/>
          </a:xfrm>
        </p:grpSpPr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51797025-B915-4BD9-AC02-677098535919}"/>
                </a:ext>
              </a:extLst>
            </p:cNvPr>
            <p:cNvCxnSpPr>
              <a:cxnSpLocks/>
            </p:cNvCxnSpPr>
            <p:nvPr/>
          </p:nvCxnSpPr>
          <p:spPr>
            <a:xfrm>
              <a:off x="625089" y="3224050"/>
              <a:ext cx="70234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320A190B-B3FC-46A8-886A-A9F98D391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153" y="1160576"/>
              <a:ext cx="2148844" cy="2465837"/>
            </a:xfrm>
            <a:prstGeom prst="rect">
              <a:avLst/>
            </a:prstGeom>
          </p:spPr>
        </p:pic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C9886E8-8A46-47FB-B972-9CD4948AE304}"/>
              </a:ext>
            </a:extLst>
          </p:cNvPr>
          <p:cNvSpPr/>
          <p:nvPr/>
        </p:nvSpPr>
        <p:spPr>
          <a:xfrm>
            <a:off x="625089" y="3552855"/>
            <a:ext cx="7335112" cy="1604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・ 상대방의 동의를 구하지 않고 사진</a:t>
            </a:r>
            <a: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촬영하는 것</a:t>
            </a:r>
          </a:p>
          <a:p>
            <a:pPr>
              <a:lnSpc>
                <a:spcPts val="3000"/>
              </a:lnSpc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・ 동의를 구하지 않고 촬영한 사진</a:t>
            </a:r>
            <a: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</a:t>
            </a:r>
            <a: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올리거나 공유하는 것</a:t>
            </a:r>
          </a:p>
          <a:p>
            <a:pPr marL="238125" indent="-238125">
              <a:lnSpc>
                <a:spcPts val="3000"/>
              </a:lnSpc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・ 촬영에는 동의했지만 </a:t>
            </a:r>
            <a: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올리는 것은 거절한 사진</a:t>
            </a:r>
            <a: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</a:t>
            </a:r>
            <a:b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올리거나 공유하는 것</a:t>
            </a:r>
            <a:endParaRPr lang="ko-KR" altLang="en-US" sz="1600" dirty="0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AD960C55-2587-44C4-97BA-59D939BC301A}"/>
              </a:ext>
            </a:extLst>
          </p:cNvPr>
          <p:cNvGrpSpPr/>
          <p:nvPr/>
        </p:nvGrpSpPr>
        <p:grpSpPr>
          <a:xfrm>
            <a:off x="4572000" y="5315883"/>
            <a:ext cx="3508776" cy="674765"/>
            <a:chOff x="4708016" y="5157140"/>
            <a:chExt cx="3508776" cy="674765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DE2EF5E0-BDBB-4645-9D18-1AF703596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16" y="5157140"/>
              <a:ext cx="737618" cy="621793"/>
            </a:xfrm>
            <a:prstGeom prst="rect">
              <a:avLst/>
            </a:prstGeom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5FF3FEA3-974C-40E6-8AE4-98A8EBE638B7}"/>
                </a:ext>
              </a:extLst>
            </p:cNvPr>
            <p:cNvSpPr/>
            <p:nvPr/>
          </p:nvSpPr>
          <p:spPr>
            <a:xfrm>
              <a:off x="5526632" y="5287525"/>
              <a:ext cx="2690160" cy="5443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57300" indent="-1257300">
                <a:lnSpc>
                  <a:spcPts val="3300"/>
                </a:lnSpc>
              </a:pPr>
              <a:r>
                <a:rPr lang="ko-KR" altLang="en-US" sz="3500" b="1" dirty="0">
                  <a:solidFill>
                    <a:srgbClr val="E6002D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</a:t>
              </a:r>
              <a:r>
                <a:rPr lang="ko-KR" altLang="en-US" sz="3500" b="1" dirty="0">
                  <a:solidFill>
                    <a:srgbClr val="6DBB5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성폭력</a:t>
              </a:r>
              <a:endParaRPr lang="ko-KR" altLang="en-US" sz="35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86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01905-7302-4C55-99AD-82C9A4D98DB2}"/>
              </a:ext>
            </a:extLst>
          </p:cNvPr>
          <p:cNvSpPr txBox="1"/>
          <p:nvPr/>
        </p:nvSpPr>
        <p:spPr>
          <a:xfrm>
            <a:off x="2117589" y="388921"/>
            <a:ext cx="333456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사진 공유와 디지털 성폭력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EE305AB7-3E24-4E03-86EF-D19FDA0A870F}"/>
              </a:ext>
            </a:extLst>
          </p:cNvPr>
          <p:cNvGrpSpPr/>
          <p:nvPr/>
        </p:nvGrpSpPr>
        <p:grpSpPr>
          <a:xfrm>
            <a:off x="0" y="951296"/>
            <a:ext cx="9144000" cy="5277401"/>
            <a:chOff x="0" y="960346"/>
            <a:chExt cx="9144000" cy="5277401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C7FA07E7-E32A-41B5-A29E-09CFAA6EBEC4}"/>
                </a:ext>
              </a:extLst>
            </p:cNvPr>
            <p:cNvSpPr/>
            <p:nvPr/>
          </p:nvSpPr>
          <p:spPr>
            <a:xfrm>
              <a:off x="2123262" y="2098587"/>
              <a:ext cx="4897496" cy="29296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동의 받지 않은 사진을 </a:t>
              </a:r>
              <a:b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SNS</a:t>
              </a: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에 올리게 되면</a:t>
              </a:r>
              <a:b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나도 모르게 온라인 상에 널리 퍼지고 </a:t>
              </a:r>
              <a:b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오랫동안 기록으로 남아 </a:t>
              </a:r>
              <a:b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당사자에게 큰 피해가 될 수 있어요</a:t>
              </a: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F8AE2523-5065-4197-BCA1-BA7B4725A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60346"/>
              <a:ext cx="9144000" cy="1060704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F1E1728F-4020-4797-A9A8-280AEC1F8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73995"/>
              <a:ext cx="9144000" cy="1063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88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8ADDA38D-B113-47E3-9A4E-7F2F7352763B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B5B4B07-FDAF-462F-8D39-D6506E00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E7447A-7AA6-4A74-82F8-EA9A411C529E}"/>
                </a:ext>
              </a:extLst>
            </p:cNvPr>
            <p:cNvSpPr txBox="1"/>
            <p:nvPr/>
          </p:nvSpPr>
          <p:spPr>
            <a:xfrm>
              <a:off x="2822962" y="2588971"/>
              <a:ext cx="3498073" cy="132343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타인을 존중하며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미디어 이용하기</a:t>
              </a:r>
            </a:p>
          </p:txBody>
        </p:sp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C6302D-42C0-403F-BD09-B40BF0F8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0279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6BD70F-5775-4704-8AEF-394D3146367B}"/>
              </a:ext>
            </a:extLst>
          </p:cNvPr>
          <p:cNvSpPr txBox="1"/>
          <p:nvPr/>
        </p:nvSpPr>
        <p:spPr>
          <a:xfrm>
            <a:off x="2162165" y="388921"/>
            <a:ext cx="3876496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타인을 존중하며 미디어 이용하기</a:t>
            </a:r>
          </a:p>
        </p:txBody>
      </p:sp>
      <p:sp>
        <p:nvSpPr>
          <p:cNvPr id="26" name="슬라이드 번호 개체 틀 25">
            <a:extLst>
              <a:ext uri="{FF2B5EF4-FFF2-40B4-BE49-F238E27FC236}">
                <a16:creationId xmlns:a16="http://schemas.microsoft.com/office/drawing/2014/main" id="{7B7C1660-AE2C-4701-89FE-1DCBBC2D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2CD8CC3-1518-4BB7-B500-C8D8191AFF01}"/>
              </a:ext>
            </a:extLst>
          </p:cNvPr>
          <p:cNvGrpSpPr/>
          <p:nvPr/>
        </p:nvGrpSpPr>
        <p:grpSpPr>
          <a:xfrm>
            <a:off x="1320452" y="1051557"/>
            <a:ext cx="6503095" cy="2505119"/>
            <a:chOff x="1320452" y="1051557"/>
            <a:chExt cx="6503095" cy="2505119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E8B95007-F9C2-4F6D-B800-D5EDEC6A2939}"/>
                </a:ext>
              </a:extLst>
            </p:cNvPr>
            <p:cNvSpPr/>
            <p:nvPr/>
          </p:nvSpPr>
          <p:spPr>
            <a:xfrm>
              <a:off x="2738004" y="1051557"/>
              <a:ext cx="3876496" cy="621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57300" indent="-1257300" algn="ctr">
                <a:lnSpc>
                  <a:spcPct val="150000"/>
                </a:lnSpc>
              </a:pP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사이버 따돌림을 목격했다면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732FC093-DC85-4E58-9AEF-D4CC08546B1F}"/>
                </a:ext>
              </a:extLst>
            </p:cNvPr>
            <p:cNvGrpSpPr/>
            <p:nvPr/>
          </p:nvGrpSpPr>
          <p:grpSpPr>
            <a:xfrm>
              <a:off x="1320452" y="1981574"/>
              <a:ext cx="6503095" cy="1575102"/>
              <a:chOff x="1320452" y="2135961"/>
              <a:chExt cx="6503095" cy="1575102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46DD5A11-4C1D-4F2B-8168-8F65E4131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9699" y="2135961"/>
                <a:ext cx="6324602" cy="1575102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3C835F-2354-465E-B04D-83A7B19E27B3}"/>
                  </a:ext>
                </a:extLst>
              </p:cNvPr>
              <p:cNvSpPr txBox="1"/>
              <p:nvPr/>
            </p:nvSpPr>
            <p:spPr>
              <a:xfrm>
                <a:off x="1320452" y="2287662"/>
                <a:ext cx="6503095" cy="1141338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적극적으로 개입하여 </a:t>
                </a:r>
                <a:r>
                  <a:rPr lang="ko-KR" altLang="en-US" sz="1600" b="1" dirty="0">
                    <a:solidFill>
                      <a:srgbClr val="E6002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중단</a:t>
                </a:r>
                <a:r>
                  <a: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시켜야 해요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친한 친구일수록 잘못을 </a:t>
                </a:r>
                <a:r>
                  <a:rPr lang="ko-KR" altLang="en-US" sz="1600" b="1" dirty="0">
                    <a:solidFill>
                      <a:srgbClr val="E6002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지적</a:t>
                </a:r>
                <a:r>
                  <a: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하기 어려울 수 있어요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따돌림은 </a:t>
                </a:r>
                <a:r>
                  <a:rPr lang="ko-KR" altLang="en-US" sz="1600" b="1" dirty="0">
                    <a:solidFill>
                      <a:srgbClr val="E6002D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방관자</a:t>
                </a:r>
                <a:r>
                  <a: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가 있을 때 더 심해질 수 있다는 것을 기억해요</a:t>
                </a:r>
                <a:endPara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525A84B6-A07D-45C3-B501-FD3775A69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39" y="3889788"/>
            <a:ext cx="4782322" cy="216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3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6BD70F-5775-4704-8AEF-394D3146367B}"/>
              </a:ext>
            </a:extLst>
          </p:cNvPr>
          <p:cNvSpPr txBox="1"/>
          <p:nvPr/>
        </p:nvSpPr>
        <p:spPr>
          <a:xfrm>
            <a:off x="2162165" y="388921"/>
            <a:ext cx="3876496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타인을 존중하며 미디어 이용하기</a:t>
            </a:r>
          </a:p>
        </p:txBody>
      </p:sp>
      <p:sp>
        <p:nvSpPr>
          <p:cNvPr id="26" name="슬라이드 번호 개체 틀 25">
            <a:extLst>
              <a:ext uri="{FF2B5EF4-FFF2-40B4-BE49-F238E27FC236}">
                <a16:creationId xmlns:a16="http://schemas.microsoft.com/office/drawing/2014/main" id="{7B7C1660-AE2C-4701-89FE-1DCBBC2D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E8B95007-F9C2-4F6D-B800-D5EDEC6A2939}"/>
              </a:ext>
            </a:extLst>
          </p:cNvPr>
          <p:cNvSpPr/>
          <p:nvPr/>
        </p:nvSpPr>
        <p:spPr>
          <a:xfrm>
            <a:off x="2073852" y="1353123"/>
            <a:ext cx="4996297" cy="621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indent="-1257300" algn="ctr">
              <a:lnSpc>
                <a:spcPct val="150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사진을 찍거나 </a:t>
            </a:r>
            <a:r>
              <a:rPr lang="en-US" altLang="ko-KR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올릴 때에는</a:t>
            </a:r>
            <a:r>
              <a:rPr lang="en-US" altLang="ko-KR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EBECC6-20BE-4790-8D15-073EC6A2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0" y="2390140"/>
            <a:ext cx="8071120" cy="190805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DB3C98E7-2941-4ECC-A39D-571DDE1E53B9}"/>
              </a:ext>
            </a:extLst>
          </p:cNvPr>
          <p:cNvSpPr/>
          <p:nvPr/>
        </p:nvSpPr>
        <p:spPr>
          <a:xfrm>
            <a:off x="628651" y="4588685"/>
            <a:ext cx="7886700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indent="-1257300" algn="ctr">
              <a:lnSpc>
                <a:spcPts val="38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상대방의 </a:t>
            </a:r>
            <a:r>
              <a:rPr lang="ko-KR" altLang="en-US" sz="2500" b="1" dirty="0">
                <a:solidFill>
                  <a:srgbClr val="F8B61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</a:t>
            </a: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반드시 구해야 해요</a:t>
            </a:r>
          </a:p>
          <a:p>
            <a:pPr marL="1257300" indent="-1257300" algn="ctr">
              <a:lnSpc>
                <a:spcPts val="38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 </a:t>
            </a:r>
            <a:r>
              <a:rPr lang="ko-KR" altLang="en-US" sz="2500" b="1" dirty="0">
                <a:solidFill>
                  <a:srgbClr val="F8B61D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개인 영역</a:t>
            </a: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존중해야 해요</a:t>
            </a:r>
          </a:p>
        </p:txBody>
      </p:sp>
    </p:spTree>
    <p:extLst>
      <p:ext uri="{BB962C8B-B14F-4D97-AF65-F5344CB8AC3E}">
        <p14:creationId xmlns:p14="http://schemas.microsoft.com/office/powerpoint/2010/main" val="4118084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6271269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세바시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910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불법촬영 영상을 보면 안되는 이유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 외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5370381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가짜영상과의 전쟁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2F1EC-C77F-4FA7-A5B2-58038483F670}"/>
              </a:ext>
            </a:extLst>
          </p:cNvPr>
          <p:cNvSpPr txBox="1"/>
          <p:nvPr/>
        </p:nvSpPr>
        <p:spPr>
          <a:xfrm>
            <a:off x="7497376" y="643740"/>
            <a:ext cx="1217000" cy="306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1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33B5F0E-D4CB-4513-9FF7-734AD84EE5C1}"/>
              </a:ext>
            </a:extLst>
          </p:cNvPr>
          <p:cNvGrpSpPr/>
          <p:nvPr/>
        </p:nvGrpSpPr>
        <p:grpSpPr>
          <a:xfrm>
            <a:off x="539488" y="2782653"/>
            <a:ext cx="8065024" cy="2822454"/>
            <a:chOff x="539488" y="2782653"/>
            <a:chExt cx="8065024" cy="282245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86EB083E-35E0-47F4-8A89-53E43F1DA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88" y="2782653"/>
              <a:ext cx="8065024" cy="2822454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97E2D518-7CAD-4B75-8A1F-F7004A778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066" y="3709674"/>
              <a:ext cx="1440000" cy="1440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D388A7-6F70-4474-8EC9-177FEB16BB58}"/>
                </a:ext>
              </a:extLst>
            </p:cNvPr>
            <p:cNvSpPr txBox="1"/>
            <p:nvPr/>
          </p:nvSpPr>
          <p:spPr>
            <a:xfrm>
              <a:off x="2909977" y="2840965"/>
              <a:ext cx="3358551" cy="2177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ko-KR" altLang="en-US" sz="1400" b="1" dirty="0">
                  <a:latin typeface="+mn-ea"/>
                </a:rPr>
                <a:t>디지털 성폭력 예방을 위한 성인지 감수성 교육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C6AC940-A1AA-4D61-B879-3567923555D4}"/>
                </a:ext>
              </a:extLst>
            </p:cNvPr>
            <p:cNvGrpSpPr/>
            <p:nvPr/>
          </p:nvGrpSpPr>
          <p:grpSpPr>
            <a:xfrm>
              <a:off x="5174612" y="3402456"/>
              <a:ext cx="2502897" cy="272544"/>
              <a:chOff x="5174612" y="3402456"/>
              <a:chExt cx="2502897" cy="272544"/>
            </a:xfrm>
          </p:grpSpPr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B8E96A5A-9FC0-408F-9BB6-A59CBF401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4612" y="3466728"/>
                <a:ext cx="124000" cy="1440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7D1659-101B-4E5E-AD58-F3D1A447E205}"/>
                  </a:ext>
                </a:extLst>
              </p:cNvPr>
              <p:cNvSpPr txBox="1"/>
              <p:nvPr/>
            </p:nvSpPr>
            <p:spPr>
              <a:xfrm>
                <a:off x="5381761" y="3402456"/>
                <a:ext cx="2295748" cy="272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ko-KR" altLang="en-US" sz="1600" b="1" dirty="0">
                    <a:latin typeface="+mn-ea"/>
                  </a:rPr>
                  <a:t>전자책</a:t>
                </a:r>
                <a:r>
                  <a:rPr lang="en-US" altLang="ko-KR" sz="1600" b="1" dirty="0">
                    <a:latin typeface="+mn-ea"/>
                  </a:rPr>
                  <a:t>(e-book) </a:t>
                </a:r>
                <a:r>
                  <a:rPr lang="ko-KR" altLang="en-US" sz="1600" b="1" dirty="0">
                    <a:latin typeface="+mn-ea"/>
                  </a:rPr>
                  <a:t>바로가기</a:t>
                </a:r>
              </a:p>
            </p:txBody>
          </p:sp>
        </p:grp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71FAFB4B-AD39-4BC7-972E-A0F4CEDD8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86" y="3402456"/>
              <a:ext cx="2779782" cy="195986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46209D-6CCF-4504-8C41-843CAAD36048}"/>
                </a:ext>
              </a:extLst>
            </p:cNvPr>
            <p:cNvSpPr txBox="1"/>
            <p:nvPr/>
          </p:nvSpPr>
          <p:spPr>
            <a:xfrm>
              <a:off x="6086209" y="5199934"/>
              <a:ext cx="785003" cy="1758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ko-KR" altLang="en-US" sz="1000" dirty="0"/>
                <a:t>eduequlity.kr</a:t>
              </a:r>
            </a:p>
          </p:txBody>
        </p:sp>
        <p:sp>
          <p:nvSpPr>
            <p:cNvPr id="30" name="직사각형 29">
              <a:hlinkClick r:id="rId7"/>
              <a:extLst>
                <a:ext uri="{FF2B5EF4-FFF2-40B4-BE49-F238E27FC236}">
                  <a16:creationId xmlns:a16="http://schemas.microsoft.com/office/drawing/2014/main" id="{FD8A6698-59A3-4809-B8C2-680D03E0F5E9}"/>
                </a:ext>
              </a:extLst>
            </p:cNvPr>
            <p:cNvSpPr/>
            <p:nvPr/>
          </p:nvSpPr>
          <p:spPr>
            <a:xfrm>
              <a:off x="4928690" y="3414045"/>
              <a:ext cx="3048000" cy="2030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그림 61">
            <a:extLst>
              <a:ext uri="{FF2B5EF4-FFF2-40B4-BE49-F238E27FC236}">
                <a16:creationId xmlns:a16="http://schemas.microsoft.com/office/drawing/2014/main" id="{DA72DF18-26A4-4157-AA46-788AD677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96" y="5390125"/>
            <a:ext cx="4050800" cy="676657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0ECC9B11-E80A-47E1-92F6-F93E72E9A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32" y="4434712"/>
            <a:ext cx="4590297" cy="67970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06A9A8DE-8503-4D77-A729-61305E887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96" y="1684328"/>
            <a:ext cx="2791974" cy="676657"/>
          </a:xfrm>
          <a:prstGeom prst="rect">
            <a:avLst/>
          </a:prstGeom>
        </p:spPr>
      </p:pic>
      <p:grpSp>
        <p:nvGrpSpPr>
          <p:cNvPr id="49" name="그룹 48">
            <a:extLst>
              <a:ext uri="{FF2B5EF4-FFF2-40B4-BE49-F238E27FC236}">
                <a16:creationId xmlns:a16="http://schemas.microsoft.com/office/drawing/2014/main" id="{BF118359-80AD-44C1-8D16-7945A55A0672}"/>
              </a:ext>
            </a:extLst>
          </p:cNvPr>
          <p:cNvGrpSpPr/>
          <p:nvPr/>
        </p:nvGrpSpPr>
        <p:grpSpPr>
          <a:xfrm>
            <a:off x="877678" y="3347931"/>
            <a:ext cx="5266618" cy="1008890"/>
            <a:chOff x="877678" y="3347931"/>
            <a:chExt cx="5266618" cy="100889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8CB85C8-81E3-418C-8E28-CEA49595FC83}"/>
                </a:ext>
              </a:extLst>
            </p:cNvPr>
            <p:cNvGrpSpPr/>
            <p:nvPr/>
          </p:nvGrpSpPr>
          <p:grpSpPr>
            <a:xfrm>
              <a:off x="877678" y="3347931"/>
              <a:ext cx="1008890" cy="1008890"/>
              <a:chOff x="956055" y="1654555"/>
              <a:chExt cx="1008890" cy="1008890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91A3026B-7CDE-4A79-823A-1D69080B8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30B8F6-2B01-4F7A-97B3-5F3267B06301}"/>
                  </a:ext>
                </a:extLst>
              </p:cNvPr>
              <p:cNvSpPr txBox="1"/>
              <p:nvPr/>
            </p:nvSpPr>
            <p:spPr>
              <a:xfrm>
                <a:off x="1070008" y="1974333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F048BD70-57C9-4D0D-BA37-E5DCF71CAAF5}"/>
                </a:ext>
              </a:extLst>
            </p:cNvPr>
            <p:cNvGrpSpPr/>
            <p:nvPr/>
          </p:nvGrpSpPr>
          <p:grpSpPr>
            <a:xfrm>
              <a:off x="2093496" y="3529210"/>
              <a:ext cx="4050800" cy="676657"/>
              <a:chOff x="2171873" y="1826027"/>
              <a:chExt cx="4050800" cy="676657"/>
            </a:xfrm>
          </p:grpSpPr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1C643959-A8B7-458A-AB99-D993BA670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1873" y="1826027"/>
                <a:ext cx="4050800" cy="67665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61B63B-938E-4CB9-8875-0991EA57073C}"/>
                  </a:ext>
                </a:extLst>
              </p:cNvPr>
              <p:cNvSpPr txBox="1"/>
              <p:nvPr/>
            </p:nvSpPr>
            <p:spPr>
              <a:xfrm>
                <a:off x="2651009" y="1964527"/>
                <a:ext cx="3320726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다른 사람의 사진을 올려도 될까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9E15B65-7DA0-4925-B520-75E1FC531E23}"/>
              </a:ext>
            </a:extLst>
          </p:cNvPr>
          <p:cNvGrpSpPr/>
          <p:nvPr/>
        </p:nvGrpSpPr>
        <p:grpSpPr>
          <a:xfrm>
            <a:off x="3124164" y="4271644"/>
            <a:ext cx="5379757" cy="1008890"/>
            <a:chOff x="3124164" y="4271644"/>
            <a:chExt cx="5379757" cy="100889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55132B-D138-4548-BD7D-3954B592EC36}"/>
                </a:ext>
              </a:extLst>
            </p:cNvPr>
            <p:cNvSpPr txBox="1"/>
            <p:nvPr/>
          </p:nvSpPr>
          <p:spPr>
            <a:xfrm>
              <a:off x="3124164" y="4591421"/>
              <a:ext cx="3951338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dirty="0"/>
                <a:t>동의 없는 사진 공유와 디지털 성폭력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B7205288-2A94-488F-9703-36162920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79" y="4271644"/>
              <a:ext cx="1005842" cy="100889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9826D6-822C-4BB7-BEE1-597FD1F75FCF}"/>
                </a:ext>
              </a:extLst>
            </p:cNvPr>
            <p:cNvSpPr txBox="1"/>
            <p:nvPr/>
          </p:nvSpPr>
          <p:spPr>
            <a:xfrm>
              <a:off x="7600889" y="4452924"/>
              <a:ext cx="800219" cy="64633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생각</a:t>
              </a:r>
              <a:b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더하기</a:t>
              </a:r>
              <a:endParaRPr lang="en-US" altLang="ko-KR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85986A21-D8A6-4A0B-AD20-2E1068BD8F3B}"/>
              </a:ext>
            </a:extLst>
          </p:cNvPr>
          <p:cNvGrpSpPr/>
          <p:nvPr/>
        </p:nvGrpSpPr>
        <p:grpSpPr>
          <a:xfrm>
            <a:off x="877678" y="5195357"/>
            <a:ext cx="5473546" cy="1008890"/>
            <a:chOff x="877678" y="5195357"/>
            <a:chExt cx="5473546" cy="100889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F7867706-3BB2-477C-96D7-CF0EB6FE9B9C}"/>
                </a:ext>
              </a:extLst>
            </p:cNvPr>
            <p:cNvGrpSpPr/>
            <p:nvPr/>
          </p:nvGrpSpPr>
          <p:grpSpPr>
            <a:xfrm>
              <a:off x="877678" y="5195357"/>
              <a:ext cx="1008890" cy="1008890"/>
              <a:chOff x="956055" y="1654555"/>
              <a:chExt cx="1008890" cy="1008890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4B0E2574-31F1-4940-97C1-ACC4DF336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AF2535-F724-4A1B-AED5-D385A17F529F}"/>
                  </a:ext>
                </a:extLst>
              </p:cNvPr>
              <p:cNvSpPr txBox="1"/>
              <p:nvPr/>
            </p:nvSpPr>
            <p:spPr>
              <a:xfrm>
                <a:off x="1060390" y="1835834"/>
                <a:ext cx="800219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마무리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	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1995DFB-9764-4F8E-82B3-712AB3F2C210}"/>
                </a:ext>
              </a:extLst>
            </p:cNvPr>
            <p:cNvSpPr txBox="1"/>
            <p:nvPr/>
          </p:nvSpPr>
          <p:spPr>
            <a:xfrm>
              <a:off x="2544019" y="5533242"/>
              <a:ext cx="380720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dirty="0"/>
                <a:t>타인을 존중하며 미디어 이용하기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F9D9E93-9029-479A-B974-60597D1D5E2C}"/>
              </a:ext>
            </a:extLst>
          </p:cNvPr>
          <p:cNvGrpSpPr/>
          <p:nvPr/>
        </p:nvGrpSpPr>
        <p:grpSpPr>
          <a:xfrm>
            <a:off x="877678" y="1500505"/>
            <a:ext cx="4059972" cy="1008890"/>
            <a:chOff x="877678" y="1500505"/>
            <a:chExt cx="4059972" cy="100889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0F1F9467-9DF8-4B2E-9E13-5CFDF5EBC54A}"/>
                </a:ext>
              </a:extLst>
            </p:cNvPr>
            <p:cNvGrpSpPr/>
            <p:nvPr/>
          </p:nvGrpSpPr>
          <p:grpSpPr>
            <a:xfrm>
              <a:off x="877678" y="1500505"/>
              <a:ext cx="1008890" cy="1008890"/>
              <a:chOff x="956055" y="1654555"/>
              <a:chExt cx="1008890" cy="1008890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B6E8E42D-87C3-48CE-9F75-51C00072C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5F97B-EC40-4A33-8006-C6BD6E164C7A}"/>
                  </a:ext>
                </a:extLst>
              </p:cNvPr>
              <p:cNvSpPr txBox="1"/>
              <p:nvPr/>
            </p:nvSpPr>
            <p:spPr>
              <a:xfrm>
                <a:off x="1162983" y="1835834"/>
                <a:ext cx="595035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열기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93D6DE-DEED-4AA2-9A95-E457F9656D3A}"/>
                </a:ext>
              </a:extLst>
            </p:cNvPr>
            <p:cNvSpPr txBox="1"/>
            <p:nvPr/>
          </p:nvSpPr>
          <p:spPr>
            <a:xfrm>
              <a:off x="2210215" y="1830696"/>
              <a:ext cx="2727435" cy="38472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사이버 </a:t>
              </a:r>
              <a:r>
                <a:rPr lang="ko-KR" altLang="en-US" sz="19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따돌림이란</a:t>
              </a:r>
              <a:r>
                <a:rPr lang="en-US" altLang="ko-KR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0C6F15D7-C1D3-4EA0-B039-FF71AF51B498}"/>
              </a:ext>
            </a:extLst>
          </p:cNvPr>
          <p:cNvGrpSpPr/>
          <p:nvPr/>
        </p:nvGrpSpPr>
        <p:grpSpPr>
          <a:xfrm>
            <a:off x="3212929" y="2424218"/>
            <a:ext cx="5290992" cy="1008890"/>
            <a:chOff x="3212929" y="2424218"/>
            <a:chExt cx="5290992" cy="1008890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EBD86827-E9B1-4E8C-960D-F1324A83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29" y="2590334"/>
              <a:ext cx="4050800" cy="676657"/>
            </a:xfrm>
            <a:prstGeom prst="rect">
              <a:avLst/>
            </a:prstGeom>
          </p:spPr>
        </p:pic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95EA5CF0-D4C1-46F0-8D28-14FCCC8ADEC7}"/>
                </a:ext>
              </a:extLst>
            </p:cNvPr>
            <p:cNvGrpSpPr/>
            <p:nvPr/>
          </p:nvGrpSpPr>
          <p:grpSpPr>
            <a:xfrm>
              <a:off x="3376630" y="2424218"/>
              <a:ext cx="5127291" cy="1008890"/>
              <a:chOff x="3376630" y="2424218"/>
              <a:chExt cx="5127291" cy="1008890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C0871E8D-D2CB-497D-9E23-81A2F6B4D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2424218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F266BC-7E6E-424E-AAE7-A32831E4ADC8}"/>
                  </a:ext>
                </a:extLst>
              </p:cNvPr>
              <p:cNvSpPr txBox="1"/>
              <p:nvPr/>
            </p:nvSpPr>
            <p:spPr>
              <a:xfrm>
                <a:off x="7610509" y="2743997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D05A0E-A027-4DF1-B5BB-1447AA1FF489}"/>
                  </a:ext>
                </a:extLst>
              </p:cNvPr>
              <p:cNvSpPr txBox="1"/>
              <p:nvPr/>
            </p:nvSpPr>
            <p:spPr>
              <a:xfrm>
                <a:off x="3376630" y="2734345"/>
                <a:ext cx="3596656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dirty="0" err="1"/>
                  <a:t>단톡방에서</a:t>
                </a:r>
                <a:r>
                  <a:rPr lang="ko-KR" altLang="en-US" dirty="0"/>
                  <a:t> 난 뭐라고 해야 하지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EAF2DEDC-C663-48BF-A5F2-B928B668E39B}"/>
              </a:ext>
            </a:extLst>
          </p:cNvPr>
          <p:cNvGrpSpPr/>
          <p:nvPr/>
        </p:nvGrpSpPr>
        <p:grpSpPr>
          <a:xfrm>
            <a:off x="555515" y="1866533"/>
            <a:ext cx="7559030" cy="849656"/>
            <a:chOff x="555515" y="1577415"/>
            <a:chExt cx="7559030" cy="8496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69FF2B-5C15-4322-BE4E-26A5D7E71505}"/>
                </a:ext>
              </a:extLst>
            </p:cNvPr>
            <p:cNvSpPr txBox="1"/>
            <p:nvPr/>
          </p:nvSpPr>
          <p:spPr>
            <a:xfrm>
              <a:off x="2082124" y="1577415"/>
              <a:ext cx="6032421" cy="84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02-05]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매체에 따른 다양한 읽기 방법을 이해하고 적절하게 적용하며 읽는다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04-01]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언어는 생각을 표현하며 다른 사람과 관계를 맺는 수단임을 이해하고 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국어생활을 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F5E34781-1E9C-4C45-A835-169514B883AE}"/>
                </a:ext>
              </a:extLst>
            </p:cNvPr>
            <p:cNvGrpSpPr/>
            <p:nvPr/>
          </p:nvGrpSpPr>
          <p:grpSpPr>
            <a:xfrm>
              <a:off x="555515" y="1623547"/>
              <a:ext cx="1027178" cy="795530"/>
              <a:chOff x="555515" y="1623547"/>
              <a:chExt cx="1027178" cy="795530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F6DFF7CC-B496-4907-B08D-C8767BC55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1623547"/>
                <a:ext cx="1027178" cy="79553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5F5F4B-CA12-4114-BC41-223480AF40DE}"/>
                  </a:ext>
                </a:extLst>
              </p:cNvPr>
              <p:cNvSpPr txBox="1"/>
              <p:nvPr/>
            </p:nvSpPr>
            <p:spPr>
              <a:xfrm>
                <a:off x="678612" y="1710941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국어</a:t>
                </a: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23DDA55C-E036-43E1-BF8C-0A0A67759ED0}"/>
              </a:ext>
            </a:extLst>
          </p:cNvPr>
          <p:cNvGrpSpPr/>
          <p:nvPr/>
        </p:nvGrpSpPr>
        <p:grpSpPr>
          <a:xfrm>
            <a:off x="555515" y="3223035"/>
            <a:ext cx="8080006" cy="1106137"/>
            <a:chOff x="555515" y="2957037"/>
            <a:chExt cx="8080006" cy="11061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E750EC-CF0D-48E8-AB1F-08A75F2893E2}"/>
                </a:ext>
              </a:extLst>
            </p:cNvPr>
            <p:cNvSpPr txBox="1"/>
            <p:nvPr/>
          </p:nvSpPr>
          <p:spPr>
            <a:xfrm>
              <a:off x="2082124" y="2957037"/>
              <a:ext cx="6553397" cy="110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02-02]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생활 속에서 인권 보장이 필요한 사례를 탐구하여 인권의 중요성을 인식하고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 보호를 실천하는 태도를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02-04]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헌법에서 규정하는 기본권과 의무가 일상생활에 적용된 사례를 조사하고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권리와 의무의 조화를 추구하는 자세를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28780CC5-D233-412D-A64F-99C1915FC7B1}"/>
                </a:ext>
              </a:extLst>
            </p:cNvPr>
            <p:cNvGrpSpPr/>
            <p:nvPr/>
          </p:nvGrpSpPr>
          <p:grpSpPr>
            <a:xfrm>
              <a:off x="555515" y="3061067"/>
              <a:ext cx="1027178" cy="798578"/>
              <a:chOff x="555515" y="3241728"/>
              <a:chExt cx="1027178" cy="798578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16FC4EE5-5D67-41BA-9B83-9D0983915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3241728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182EEA7-2EEC-46B4-B472-6774CB8A3C6A}"/>
                  </a:ext>
                </a:extLst>
              </p:cNvPr>
              <p:cNvSpPr txBox="1"/>
              <p:nvPr/>
            </p:nvSpPr>
            <p:spPr>
              <a:xfrm>
                <a:off x="678612" y="3314413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사회</a:t>
                </a: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DC3F065-3623-4F2E-B96F-DEFAF9A9CA17}"/>
              </a:ext>
            </a:extLst>
          </p:cNvPr>
          <p:cNvGrpSpPr/>
          <p:nvPr/>
        </p:nvGrpSpPr>
        <p:grpSpPr>
          <a:xfrm>
            <a:off x="555515" y="4762125"/>
            <a:ext cx="7559030" cy="1107996"/>
            <a:chOff x="555515" y="4672584"/>
            <a:chExt cx="7559030" cy="11079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A33806-8A4C-47DF-8214-3410A73315DB}"/>
                </a:ext>
              </a:extLst>
            </p:cNvPr>
            <p:cNvSpPr txBox="1"/>
            <p:nvPr/>
          </p:nvSpPr>
          <p:spPr>
            <a:xfrm>
              <a:off x="2082124" y="4672584"/>
              <a:ext cx="603242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발생하는 여러 문제에 대한 도덕적 민감성을 기르며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지켜야 할 예절과 법을 알고 </a:t>
              </a:r>
              <a:r>
                <a:rPr lang="ko-KR" altLang="en-US" sz="1400" dirty="0" err="1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습관화한다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03-01]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인권의 의미와 인권을 존중하는 삶의 중요성을 이해하고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 존중의 방법을 익힌다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7DD9785-9C7B-4575-ADAF-4557596984CF}"/>
                </a:ext>
              </a:extLst>
            </p:cNvPr>
            <p:cNvGrpSpPr/>
            <p:nvPr/>
          </p:nvGrpSpPr>
          <p:grpSpPr>
            <a:xfrm>
              <a:off x="555515" y="4754523"/>
              <a:ext cx="1027178" cy="798578"/>
              <a:chOff x="555515" y="4905617"/>
              <a:chExt cx="1027178" cy="798578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450B33CC-2D6F-405C-83A5-6B1EFA3F7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4905617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FD096C-21A0-4704-ABC0-219A69E27EA5}"/>
                  </a:ext>
                </a:extLst>
              </p:cNvPr>
              <p:cNvSpPr txBox="1"/>
              <p:nvPr/>
            </p:nvSpPr>
            <p:spPr>
              <a:xfrm>
                <a:off x="678612" y="4982776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도덕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B8FCFE0-D24D-436C-AA9E-3CEAD455151A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C97CB7D-0E40-40ED-AF0A-B2B94A20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4BE31-92E9-48C6-9605-919C031F415F}"/>
                </a:ext>
              </a:extLst>
            </p:cNvPr>
            <p:cNvSpPr txBox="1"/>
            <p:nvPr/>
          </p:nvSpPr>
          <p:spPr>
            <a:xfrm>
              <a:off x="2899104" y="2465861"/>
              <a:ext cx="3345788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사이버</a:t>
              </a:r>
            </a:p>
            <a:p>
              <a:pPr algn="ctr"/>
              <a:r>
                <a:rPr lang="ko-KR" altLang="en-US" sz="48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따돌림이란</a:t>
              </a:r>
              <a:r>
                <a:rPr lang="en-US" altLang="ko-KR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8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CF32A24-5F57-4435-A2D8-C40B476A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77CEBC6-327E-440F-A775-5C8EC8BC1DEB}"/>
              </a:ext>
            </a:extLst>
          </p:cNvPr>
          <p:cNvSpPr txBox="1"/>
          <p:nvPr/>
        </p:nvSpPr>
        <p:spPr>
          <a:xfrm>
            <a:off x="2117589" y="388921"/>
            <a:ext cx="195647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</a:t>
            </a:r>
            <a:r>
              <a:rPr lang="ko-KR" altLang="en-US" sz="17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따돌림이란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39C3F03E-EC34-4C82-9A98-9EBA4D7F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3EBA6EF-300B-4972-997E-213C83385127}"/>
              </a:ext>
            </a:extLst>
          </p:cNvPr>
          <p:cNvSpPr/>
          <p:nvPr/>
        </p:nvSpPr>
        <p:spPr>
          <a:xfrm>
            <a:off x="1093140" y="1096108"/>
            <a:ext cx="6957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따돌림의 개념과 유형에 대해 알아봅시다</a:t>
            </a:r>
            <a:endParaRPr lang="ko-KR" altLang="en-US" sz="2600" dirty="0">
              <a:solidFill>
                <a:srgbClr val="1B1B1E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0EB0500-8208-4529-9730-D1903A8ED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8" y="1878149"/>
            <a:ext cx="7927864" cy="4120904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35DA8ED2-B5A7-4340-A068-2C4D0CD25DFA}"/>
              </a:ext>
            </a:extLst>
          </p:cNvPr>
          <p:cNvSpPr/>
          <p:nvPr/>
        </p:nvSpPr>
        <p:spPr>
          <a:xfrm>
            <a:off x="5001654" y="2234303"/>
            <a:ext cx="3643583" cy="58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학교폭력예방 및 대책에 관한 법률</a:t>
            </a:r>
            <a:br>
              <a:rPr lang="en-US" altLang="ko-KR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2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약칭</a:t>
            </a:r>
            <a:r>
              <a:rPr lang="en-US" altLang="ko-KR" sz="12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: </a:t>
            </a:r>
            <a:r>
              <a:rPr lang="ko-KR" altLang="en-US" sz="12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학교폭력예방법</a:t>
            </a:r>
            <a:r>
              <a:rPr lang="en-US" altLang="ko-KR" sz="12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200" dirty="0">
              <a:solidFill>
                <a:srgbClr val="1B1B1E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06C72A4D-FEC8-4F7A-92E1-F6D23F436CE3}"/>
              </a:ext>
            </a:extLst>
          </p:cNvPr>
          <p:cNvSpPr/>
          <p:nvPr/>
        </p:nvSpPr>
        <p:spPr>
          <a:xfrm>
            <a:off x="4965441" y="2917055"/>
            <a:ext cx="3445228" cy="82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800"/>
              </a:lnSpc>
              <a:spcAft>
                <a:spcPts val="600"/>
              </a:spcAft>
            </a:pP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시행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2020. 3. 1][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법률 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1644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호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 2019. 8. 20.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일부개정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]  </a:t>
            </a:r>
          </a:p>
          <a:p>
            <a:pPr algn="just">
              <a:lnSpc>
                <a:spcPts val="800"/>
              </a:lnSpc>
              <a:spcAft>
                <a:spcPts val="600"/>
              </a:spcAft>
            </a:pP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</a:p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제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</a:t>
            </a: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조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정의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 </a:t>
            </a: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이 법에서 사용하는 용어의 정의는 다음 각 호와 같다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 &lt;</a:t>
            </a: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개정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2009. 5. 8. , 2012. 1. 26. , 2012. 3. 21.&gt;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C561FD80-60E8-47C7-B52C-E0980340C0AC}"/>
              </a:ext>
            </a:extLst>
          </p:cNvPr>
          <p:cNvSpPr/>
          <p:nvPr/>
        </p:nvSpPr>
        <p:spPr>
          <a:xfrm>
            <a:off x="5001654" y="3867069"/>
            <a:ext cx="3273213" cy="1609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lnSpc>
                <a:spcPts val="2000"/>
              </a:lnSpc>
              <a:spcAft>
                <a:spcPts val="600"/>
              </a:spcAft>
            </a:pPr>
            <a:r>
              <a:rPr lang="en-US" altLang="ko-KR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1</a:t>
            </a:r>
            <a:r>
              <a:rPr lang="ko-KR" altLang="en-US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의</a:t>
            </a:r>
            <a:r>
              <a:rPr lang="en-US" altLang="ko-KR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3. “</a:t>
            </a:r>
            <a:r>
              <a:rPr lang="ko-KR" altLang="en-US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 </a:t>
            </a:r>
            <a:r>
              <a:rPr lang="ko-KR" altLang="en-US" sz="11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따돌림”이란</a:t>
            </a:r>
            <a:r>
              <a:rPr lang="ko-KR" altLang="en-US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인터넷</a:t>
            </a:r>
            <a:r>
              <a:rPr lang="en-US" altLang="ko-KR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휴대전화 등 정보통신기기를 이용하여 학생들이 특정 학생들을 대상으로 지속적</a:t>
            </a:r>
            <a:r>
              <a:rPr lang="en-US" altLang="ko-KR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반복적으로 심리적 공격을 가하거나</a:t>
            </a:r>
            <a:r>
              <a:rPr lang="en-US" altLang="ko-KR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특정 학생과 관련된 개인정보 또는 허위사실을 유포하여 상대방이 고통을 느끼도록 하는 일체의 행위를 말한다</a:t>
            </a:r>
            <a:r>
              <a:rPr lang="en-US" altLang="ko-KR" sz="11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en-US" altLang="ko-KR" sz="1100" b="1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9DFAD32A-55EC-40AE-A559-47A2C3BB0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8" y="5456726"/>
            <a:ext cx="740666" cy="6187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EE7DC31-808F-4780-8C48-DCB6F2794EE3}"/>
              </a:ext>
            </a:extLst>
          </p:cNvPr>
          <p:cNvSpPr txBox="1"/>
          <p:nvPr/>
        </p:nvSpPr>
        <p:spPr>
          <a:xfrm>
            <a:off x="1426814" y="5444529"/>
            <a:ext cx="288476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b="1" dirty="0">
                <a:solidFill>
                  <a:srgbClr val="4083C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집단모욕</a:t>
            </a:r>
            <a:r>
              <a:rPr lang="en-US" altLang="ko-KR" b="1" dirty="0">
                <a:solidFill>
                  <a:srgbClr val="4083C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r>
              <a:rPr lang="en-US" altLang="ko-KR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b="1" dirty="0">
                <a:solidFill>
                  <a:srgbClr val="65C17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루머나 신상 유포</a:t>
            </a:r>
            <a:r>
              <a:rPr lang="en-US" altLang="ko-KR" b="1" dirty="0">
                <a:solidFill>
                  <a:srgbClr val="65C17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r>
              <a:rPr lang="ko-KR" altLang="en-US" b="1" dirty="0">
                <a:solidFill>
                  <a:srgbClr val="F6864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괴롭힘</a:t>
            </a:r>
            <a:r>
              <a:rPr lang="en-US" altLang="ko-KR" b="1" dirty="0">
                <a:solidFill>
                  <a:srgbClr val="F6864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1" dirty="0">
                <a:solidFill>
                  <a:srgbClr val="4F2E2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경제적 갈취 등</a:t>
            </a:r>
          </a:p>
        </p:txBody>
      </p:sp>
    </p:spTree>
    <p:extLst>
      <p:ext uri="{BB962C8B-B14F-4D97-AF65-F5344CB8AC3E}">
        <p14:creationId xmlns:p14="http://schemas.microsoft.com/office/powerpoint/2010/main" val="63186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3337525" y="2281195"/>
              <a:ext cx="2468945" cy="19389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단톡방에서</a:t>
              </a:r>
              <a:endPara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난 뭐라고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해야 하지</a:t>
              </a:r>
              <a:r>
                <a:rPr lang="en-US" altLang="ko-KR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11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단톡방에서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난 뭐라고 해야 하지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CAC989-0A77-4396-B3AB-E998328D4276}"/>
              </a:ext>
            </a:extLst>
          </p:cNvPr>
          <p:cNvGrpSpPr/>
          <p:nvPr/>
        </p:nvGrpSpPr>
        <p:grpSpPr>
          <a:xfrm>
            <a:off x="1597146" y="1019166"/>
            <a:ext cx="6966127" cy="5074171"/>
            <a:chOff x="1597146" y="1019166"/>
            <a:chExt cx="6966127" cy="507417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4DA3F288-A369-4607-931D-BD442EE50F04}"/>
                </a:ext>
              </a:extLst>
            </p:cNvPr>
            <p:cNvGrpSpPr/>
            <p:nvPr/>
          </p:nvGrpSpPr>
          <p:grpSpPr>
            <a:xfrm>
              <a:off x="1597146" y="1545712"/>
              <a:ext cx="6758547" cy="4547625"/>
              <a:chOff x="1597146" y="1545712"/>
              <a:chExt cx="6758547" cy="4547625"/>
            </a:xfrm>
          </p:grpSpPr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A8C141EA-9186-4A15-8EB2-60B5244E27CB}"/>
                  </a:ext>
                </a:extLst>
              </p:cNvPr>
              <p:cNvGrpSpPr/>
              <p:nvPr/>
            </p:nvGrpSpPr>
            <p:grpSpPr>
              <a:xfrm>
                <a:off x="1597146" y="1545712"/>
                <a:ext cx="5949708" cy="4547625"/>
                <a:chOff x="1597146" y="1545712"/>
                <a:chExt cx="5949708" cy="4547625"/>
              </a:xfrm>
            </p:grpSpPr>
            <p:pic>
              <p:nvPicPr>
                <p:cNvPr id="4" name="그림 3">
                  <a:extLst>
                    <a:ext uri="{FF2B5EF4-FFF2-40B4-BE49-F238E27FC236}">
                      <a16:creationId xmlns:a16="http://schemas.microsoft.com/office/drawing/2014/main" id="{3AC16C07-2F01-4678-B0A5-915F1105F9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146" y="1545712"/>
                  <a:ext cx="5949708" cy="4547625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FF38A5D-ED46-4DCC-9F38-E14E74EFEBE2}"/>
                    </a:ext>
                  </a:extLst>
                </p:cNvPr>
                <p:cNvSpPr txBox="1"/>
                <p:nvPr/>
              </p:nvSpPr>
              <p:spPr>
                <a:xfrm>
                  <a:off x="2479538" y="2130221"/>
                  <a:ext cx="1701937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감자 너무 뚱뚱하지</a:t>
                  </a:r>
                  <a:r>
                    <a:rPr lang="en-US" altLang="ko-KR" sz="14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?</a:t>
                  </a:r>
                  <a:endParaRPr lang="ko-KR" altLang="en-US" sz="1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03D85D3-88C6-42C9-90E3-D699A5757B59}"/>
                    </a:ext>
                  </a:extLst>
                </p:cNvPr>
                <p:cNvSpPr txBox="1"/>
                <p:nvPr/>
              </p:nvSpPr>
              <p:spPr>
                <a:xfrm>
                  <a:off x="2479538" y="2787446"/>
                  <a:ext cx="1701937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ko-KR" altLang="en-US" sz="14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ㅇㅇㅋㅋㅋㅋ</a:t>
                  </a:r>
                  <a:r>
                    <a:rPr lang="ko-KR" altLang="en-US" sz="14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ko-KR" altLang="en-US" sz="14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개뚱뚱</a:t>
                  </a:r>
                  <a:endParaRPr lang="ko-KR" altLang="en-US" sz="1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9C2D66A-CE93-49F5-951D-057B296CF2A4}"/>
                    </a:ext>
                  </a:extLst>
                </p:cNvPr>
                <p:cNvSpPr txBox="1"/>
                <p:nvPr/>
              </p:nvSpPr>
              <p:spPr>
                <a:xfrm>
                  <a:off x="2327138" y="3444671"/>
                  <a:ext cx="1701937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ko-KR" altLang="en-US" sz="14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봐도봐도</a:t>
                  </a:r>
                  <a:r>
                    <a:rPr lang="ko-KR" altLang="en-US" sz="14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뚱뚱해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D70499-78B8-40AA-ACB4-5852FDC68F98}"/>
                    </a:ext>
                  </a:extLst>
                </p:cNvPr>
                <p:cNvSpPr txBox="1"/>
                <p:nvPr/>
              </p:nvSpPr>
              <p:spPr>
                <a:xfrm>
                  <a:off x="2447719" y="4125423"/>
                  <a:ext cx="1843584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ko-KR" altLang="en-US" sz="14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ㅋㅋㅋㅋㅋㅋㅋㅋㅋㅋ</a:t>
                  </a:r>
                  <a:endParaRPr lang="ko-KR" altLang="en-US" sz="1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E7A937B-0EC7-4C21-9F4D-D2A97E21A7F7}"/>
                    </a:ext>
                  </a:extLst>
                </p:cNvPr>
                <p:cNvSpPr txBox="1"/>
                <p:nvPr/>
              </p:nvSpPr>
              <p:spPr>
                <a:xfrm>
                  <a:off x="1917355" y="4790887"/>
                  <a:ext cx="1701937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하지 마 짜증 나 </a:t>
                  </a:r>
                  <a:r>
                    <a:rPr lang="ko-KR" altLang="en-US" sz="14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ㅡ</a:t>
                  </a:r>
                  <a:r>
                    <a:rPr lang="ko-KR" altLang="en-US" sz="14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ko-KR" altLang="en-US" sz="14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ㅡ</a:t>
                  </a:r>
                  <a:endParaRPr lang="ko-KR" altLang="en-US" sz="1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5D614-52D2-4AD0-AA36-B3A5EF3B834A}"/>
                    </a:ext>
                  </a:extLst>
                </p:cNvPr>
                <p:cNvSpPr txBox="1"/>
                <p:nvPr/>
              </p:nvSpPr>
              <p:spPr>
                <a:xfrm>
                  <a:off x="5288111" y="2130220"/>
                  <a:ext cx="1701937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야 왜 나가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CFD95BC-D5C6-4351-A630-968E68754444}"/>
                    </a:ext>
                  </a:extLst>
                </p:cNvPr>
                <p:cNvSpPr txBox="1"/>
                <p:nvPr/>
              </p:nvSpPr>
              <p:spPr>
                <a:xfrm>
                  <a:off x="5288111" y="2787445"/>
                  <a:ext cx="1701937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너 몇 </a:t>
                  </a:r>
                  <a:r>
                    <a:rPr lang="ko-KR" altLang="en-US" sz="14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킬로냐</a:t>
                  </a:r>
                  <a:endParaRPr lang="ko-KR" altLang="en-US" sz="1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F1911C0-0F6B-4D43-AF62-AA52E36C4A7E}"/>
                    </a:ext>
                  </a:extLst>
                </p:cNvPr>
                <p:cNvSpPr txBox="1"/>
                <p:nvPr/>
              </p:nvSpPr>
              <p:spPr>
                <a:xfrm>
                  <a:off x="1731711" y="5328278"/>
                  <a:ext cx="3178520" cy="623248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ko-KR" sz="12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[‘</a:t>
                  </a:r>
                  <a:r>
                    <a:rPr lang="ko-KR" altLang="en-US" sz="1200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감자’님이</a:t>
                  </a:r>
                  <a:r>
                    <a:rPr lang="ko-KR" altLang="en-US" sz="12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채팅방을 나갔습니다</a:t>
                  </a:r>
                  <a:r>
                    <a:rPr lang="en-US" altLang="ko-KR" sz="12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.]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2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[‘</a:t>
                  </a:r>
                  <a:r>
                    <a:rPr lang="ko-KR" altLang="en-US" sz="1200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당근’님이</a:t>
                  </a:r>
                  <a:r>
                    <a:rPr lang="ko-KR" altLang="en-US" sz="12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‘</a:t>
                  </a:r>
                  <a:r>
                    <a:rPr lang="ko-KR" altLang="en-US" sz="1200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감자’님을</a:t>
                  </a:r>
                  <a:r>
                    <a:rPr lang="ko-KR" altLang="en-US" sz="12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초대했습니다</a:t>
                  </a:r>
                  <a:r>
                    <a:rPr lang="en-US" altLang="ko-KR" sz="120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.]</a:t>
                  </a:r>
                  <a:endParaRPr lang="ko-KR" altLang="en-US" sz="12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32" name="직사각형 31">
                  <a:extLst>
                    <a:ext uri="{FF2B5EF4-FFF2-40B4-BE49-F238E27FC236}">
                      <a16:creationId xmlns:a16="http://schemas.microsoft.com/office/drawing/2014/main" id="{CF1F203B-520E-40F9-9DA6-2F026C7AC328}"/>
                    </a:ext>
                  </a:extLst>
                </p:cNvPr>
                <p:cNvSpPr/>
                <p:nvPr/>
              </p:nvSpPr>
              <p:spPr>
                <a:xfrm>
                  <a:off x="1741660" y="2409422"/>
                  <a:ext cx="41229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000" dirty="0"/>
                    <a:t>당근</a:t>
                  </a:r>
                </a:p>
              </p:txBody>
            </p:sp>
            <p:sp>
              <p:nvSpPr>
                <p:cNvPr id="33" name="직사각형 32">
                  <a:extLst>
                    <a:ext uri="{FF2B5EF4-FFF2-40B4-BE49-F238E27FC236}">
                      <a16:creationId xmlns:a16="http://schemas.microsoft.com/office/drawing/2014/main" id="{67B221AC-5A6F-4933-83D2-83C94D57BE04}"/>
                    </a:ext>
                  </a:extLst>
                </p:cNvPr>
                <p:cNvSpPr/>
                <p:nvPr/>
              </p:nvSpPr>
              <p:spPr>
                <a:xfrm>
                  <a:off x="1741660" y="3105361"/>
                  <a:ext cx="41229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000" dirty="0"/>
                    <a:t>배추</a:t>
                  </a:r>
                </a:p>
              </p:txBody>
            </p:sp>
            <p:sp>
              <p:nvSpPr>
                <p:cNvPr id="34" name="직사각형 33">
                  <a:extLst>
                    <a:ext uri="{FF2B5EF4-FFF2-40B4-BE49-F238E27FC236}">
                      <a16:creationId xmlns:a16="http://schemas.microsoft.com/office/drawing/2014/main" id="{999E17F8-D3ED-4DB6-893B-213E78463A65}"/>
                    </a:ext>
                  </a:extLst>
                </p:cNvPr>
                <p:cNvSpPr/>
                <p:nvPr/>
              </p:nvSpPr>
              <p:spPr>
                <a:xfrm>
                  <a:off x="1684753" y="3743134"/>
                  <a:ext cx="526106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000" dirty="0"/>
                    <a:t>시금치</a:t>
                  </a:r>
                </a:p>
              </p:txBody>
            </p:sp>
            <p:sp>
              <p:nvSpPr>
                <p:cNvPr id="35" name="직사각형 34">
                  <a:extLst>
                    <a:ext uri="{FF2B5EF4-FFF2-40B4-BE49-F238E27FC236}">
                      <a16:creationId xmlns:a16="http://schemas.microsoft.com/office/drawing/2014/main" id="{7E1EA874-3D3F-46EB-9045-AE9797D07129}"/>
                    </a:ext>
                  </a:extLst>
                </p:cNvPr>
                <p:cNvSpPr/>
                <p:nvPr/>
              </p:nvSpPr>
              <p:spPr>
                <a:xfrm>
                  <a:off x="1741660" y="4438162"/>
                  <a:ext cx="41229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000" dirty="0"/>
                    <a:t>미역</a:t>
                  </a:r>
                </a:p>
              </p:txBody>
            </p:sp>
            <p:sp>
              <p:nvSpPr>
                <p:cNvPr id="36" name="직사각형 35">
                  <a:extLst>
                    <a:ext uri="{FF2B5EF4-FFF2-40B4-BE49-F238E27FC236}">
                      <a16:creationId xmlns:a16="http://schemas.microsoft.com/office/drawing/2014/main" id="{B0719073-E016-46D0-B36C-74E53FA71172}"/>
                    </a:ext>
                  </a:extLst>
                </p:cNvPr>
                <p:cNvSpPr/>
                <p:nvPr/>
              </p:nvSpPr>
              <p:spPr>
                <a:xfrm>
                  <a:off x="4819621" y="2409422"/>
                  <a:ext cx="41229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000" dirty="0"/>
                    <a:t>당근</a:t>
                  </a:r>
                </a:p>
              </p:txBody>
            </p:sp>
            <p:sp>
              <p:nvSpPr>
                <p:cNvPr id="37" name="직사각형 36">
                  <a:extLst>
                    <a:ext uri="{FF2B5EF4-FFF2-40B4-BE49-F238E27FC236}">
                      <a16:creationId xmlns:a16="http://schemas.microsoft.com/office/drawing/2014/main" id="{FAA8F76F-B80B-40F4-9A64-2DB663069195}"/>
                    </a:ext>
                  </a:extLst>
                </p:cNvPr>
                <p:cNvSpPr/>
                <p:nvPr/>
              </p:nvSpPr>
              <p:spPr>
                <a:xfrm>
                  <a:off x="4819621" y="3084142"/>
                  <a:ext cx="41229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1000" dirty="0"/>
                    <a:t>당근</a:t>
                  </a:r>
                </a:p>
              </p:txBody>
            </p:sp>
          </p:grpSp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B99DCC74-1061-41B9-9EA7-7299672D6EC2}"/>
                  </a:ext>
                </a:extLst>
              </p:cNvPr>
              <p:cNvGrpSpPr/>
              <p:nvPr/>
            </p:nvGrpSpPr>
            <p:grpSpPr>
              <a:xfrm>
                <a:off x="4911446" y="3730392"/>
                <a:ext cx="3444247" cy="1962916"/>
                <a:chOff x="4911446" y="3730392"/>
                <a:chExt cx="3444247" cy="1962916"/>
              </a:xfrm>
            </p:grpSpPr>
            <p:pic>
              <p:nvPicPr>
                <p:cNvPr id="14" name="그림 13">
                  <a:extLst>
                    <a:ext uri="{FF2B5EF4-FFF2-40B4-BE49-F238E27FC236}">
                      <a16:creationId xmlns:a16="http://schemas.microsoft.com/office/drawing/2014/main" id="{6E1339ED-CFF8-42CC-BF2B-013125AD1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11446" y="3730392"/>
                  <a:ext cx="3444247" cy="1962916"/>
                </a:xfrm>
                <a:prstGeom prst="rect">
                  <a:avLst/>
                </a:prstGeom>
              </p:spPr>
            </p:pic>
            <p:grpSp>
              <p:nvGrpSpPr>
                <p:cNvPr id="21" name="그룹 20">
                  <a:extLst>
                    <a:ext uri="{FF2B5EF4-FFF2-40B4-BE49-F238E27FC236}">
                      <a16:creationId xmlns:a16="http://schemas.microsoft.com/office/drawing/2014/main" id="{857F1599-D3C0-4475-93A4-9A96A839C95E}"/>
                    </a:ext>
                  </a:extLst>
                </p:cNvPr>
                <p:cNvGrpSpPr/>
                <p:nvPr/>
              </p:nvGrpSpPr>
              <p:grpSpPr>
                <a:xfrm>
                  <a:off x="5974522" y="4125423"/>
                  <a:ext cx="2160656" cy="977191"/>
                  <a:chOff x="5974522" y="4125423"/>
                  <a:chExt cx="2160656" cy="977191"/>
                </a:xfrm>
              </p:grpSpPr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BDC7EDC-ACDC-4C6F-9747-26D68DBD5E6D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522" y="4125423"/>
                    <a:ext cx="2160656" cy="97719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20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나라면</a:t>
                    </a:r>
                  </a:p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20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어떨 것 같나요</a:t>
                    </a:r>
                    <a:r>
                      <a:rPr lang="en-US" altLang="ko-KR" sz="20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?</a:t>
                    </a:r>
                    <a:endParaRPr lang="ko-KR" altLang="en-US" sz="20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grpSp>
                <p:nvGrpSpPr>
                  <p:cNvPr id="20" name="그룹 19">
                    <a:extLst>
                      <a:ext uri="{FF2B5EF4-FFF2-40B4-BE49-F238E27FC236}">
                        <a16:creationId xmlns:a16="http://schemas.microsoft.com/office/drawing/2014/main" id="{C6F87D68-7183-4973-B261-657CEDA870DC}"/>
                      </a:ext>
                    </a:extLst>
                  </p:cNvPr>
                  <p:cNvGrpSpPr/>
                  <p:nvPr/>
                </p:nvGrpSpPr>
                <p:grpSpPr>
                  <a:xfrm>
                    <a:off x="6223000" y="4614018"/>
                    <a:ext cx="1663700" cy="455883"/>
                    <a:chOff x="6223000" y="4614018"/>
                    <a:chExt cx="1663700" cy="455883"/>
                  </a:xfrm>
                </p:grpSpPr>
                <p:cxnSp>
                  <p:nvCxnSpPr>
                    <p:cNvPr id="16" name="직선 연결선 15">
                      <a:extLst>
                        <a:ext uri="{FF2B5EF4-FFF2-40B4-BE49-F238E27FC236}">
                          <a16:creationId xmlns:a16="http://schemas.microsoft.com/office/drawing/2014/main" id="{65F6FCD8-9D6D-406C-92E4-AAE718F78D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23000" y="5069901"/>
                      <a:ext cx="16637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직선 연결선 18">
                      <a:extLst>
                        <a:ext uri="{FF2B5EF4-FFF2-40B4-BE49-F238E27FC236}">
                          <a16:creationId xmlns:a16="http://schemas.microsoft.com/office/drawing/2014/main" id="{AB029D14-A19C-4F77-A9A3-B2AF99EDF1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23000" y="4614018"/>
                      <a:ext cx="16637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D04BB3B0-11B5-4A4E-A9B9-5CD88A7775F1}"/>
                </a:ext>
              </a:extLst>
            </p:cNvPr>
            <p:cNvGrpSpPr/>
            <p:nvPr/>
          </p:nvGrpSpPr>
          <p:grpSpPr>
            <a:xfrm>
              <a:off x="7386743" y="1019166"/>
              <a:ext cx="1176530" cy="457201"/>
              <a:chOff x="7386743" y="1019166"/>
              <a:chExt cx="1176530" cy="457201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9AD083D7-7B28-466C-8A59-0FE8F0699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6743" y="1019166"/>
                <a:ext cx="1176530" cy="457201"/>
              </a:xfrm>
              <a:prstGeom prst="rect">
                <a:avLst/>
              </a:prstGeom>
            </p:spPr>
          </p:pic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876DF8E3-C01B-40C9-AEE7-C8D551F39D31}"/>
                  </a:ext>
                </a:extLst>
              </p:cNvPr>
              <p:cNvGrpSpPr/>
              <p:nvPr/>
            </p:nvGrpSpPr>
            <p:grpSpPr>
              <a:xfrm>
                <a:off x="7451427" y="1082742"/>
                <a:ext cx="1035143" cy="338554"/>
                <a:chOff x="6777019" y="1358967"/>
                <a:chExt cx="1035143" cy="338554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094EA3D-1509-4BE3-9FBA-BC0529CE452B}"/>
                    </a:ext>
                  </a:extLst>
                </p:cNvPr>
                <p:cNvSpPr txBox="1"/>
                <p:nvPr/>
              </p:nvSpPr>
              <p:spPr>
                <a:xfrm>
                  <a:off x="6777019" y="1374355"/>
                  <a:ext cx="665567" cy="307777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r>
                    <a:rPr lang="ko-KR" altLang="en-US" sz="14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활동지</a:t>
                  </a:r>
                  <a:endParaRPr lang="ko-KR" altLang="en-US" sz="1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9A2CB1E-4874-4715-8298-1DA2B1CDB4F6}"/>
                    </a:ext>
                  </a:extLst>
                </p:cNvPr>
                <p:cNvSpPr txBox="1"/>
                <p:nvPr/>
              </p:nvSpPr>
              <p:spPr>
                <a:xfrm>
                  <a:off x="7507270" y="1358967"/>
                  <a:ext cx="304892" cy="338554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r>
                    <a:rPr lang="en-US" altLang="ko-KR" sz="16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1</a:t>
                  </a:r>
                  <a:endParaRPr lang="ko-KR" altLang="en-US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8978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단톡방에서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난 뭐라고 해야 하지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13E454A3-AE29-49D6-81A7-C1B044EB4A9A}"/>
              </a:ext>
            </a:extLst>
          </p:cNvPr>
          <p:cNvGrpSpPr/>
          <p:nvPr/>
        </p:nvGrpSpPr>
        <p:grpSpPr>
          <a:xfrm>
            <a:off x="1321301" y="1600196"/>
            <a:ext cx="6501397" cy="3657607"/>
            <a:chOff x="1321301" y="1600196"/>
            <a:chExt cx="6501397" cy="3657607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9DF2E6DC-B129-4276-AC2B-02D4EBD9E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301" y="1600196"/>
              <a:ext cx="6501397" cy="36576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F38A5D-ED46-4DCC-9F38-E14E74EFEBE2}"/>
                </a:ext>
              </a:extLst>
            </p:cNvPr>
            <p:cNvSpPr txBox="1"/>
            <p:nvPr/>
          </p:nvSpPr>
          <p:spPr>
            <a:xfrm>
              <a:off x="2279512" y="3137237"/>
              <a:ext cx="4045088" cy="35394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내가 감자와 친하다면 어떻게 말할 것 같나요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DC7EDC-ACDC-4C6F-9747-26D68DBD5E6D}"/>
                </a:ext>
              </a:extLst>
            </p:cNvPr>
            <p:cNvSpPr txBox="1"/>
            <p:nvPr/>
          </p:nvSpPr>
          <p:spPr>
            <a:xfrm>
              <a:off x="1529749" y="1944400"/>
              <a:ext cx="6202139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ko-KR" altLang="en-US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당근</a:t>
              </a:r>
              <a:r>
                <a:rPr lang="en-US" altLang="ko-KR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배추</a:t>
              </a:r>
              <a:r>
                <a:rPr lang="en-US" altLang="ko-KR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시금치</a:t>
              </a:r>
              <a:r>
                <a:rPr lang="en-US" altLang="ko-KR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미역은 </a:t>
              </a:r>
              <a:r>
                <a:rPr lang="ko-KR" altLang="en-US" sz="2200" b="1" dirty="0" err="1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단톡방에서</a:t>
              </a:r>
              <a:r>
                <a:rPr lang="ko-KR" altLang="en-US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함께</a:t>
              </a:r>
            </a:p>
            <a:p>
              <a:pPr>
                <a:lnSpc>
                  <a:spcPts val="3000"/>
                </a:lnSpc>
              </a:pPr>
              <a:r>
                <a:rPr lang="ko-KR" altLang="en-US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감자의 외모를 평가하며 감자를 괴롭게 하고 있습니다</a:t>
              </a:r>
              <a:r>
                <a:rPr lang="en-US" altLang="ko-KR" sz="2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</a:t>
              </a:r>
              <a:endParaRPr lang="ko-KR" altLang="en-US" sz="22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14847F6-0DC7-4C38-9D3F-61B5A3A27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350" y="3093228"/>
              <a:ext cx="445009" cy="441961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B86298A-E391-4EE4-B266-2DD7D8946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350" y="3787156"/>
              <a:ext cx="445009" cy="441961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F8DCF775-EFF9-49FE-8B73-9747A709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350" y="4481084"/>
              <a:ext cx="445009" cy="44500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CB49B-47F5-4063-A8C7-BD6730E4C827}"/>
                </a:ext>
              </a:extLst>
            </p:cNvPr>
            <p:cNvSpPr txBox="1"/>
            <p:nvPr/>
          </p:nvSpPr>
          <p:spPr>
            <a:xfrm>
              <a:off x="2279511" y="3711862"/>
              <a:ext cx="4772041" cy="61555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내가 당근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배추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시금치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미역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과 친하다면 어떻게 말할 것 같나요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3DAB3B-2989-40DF-9117-60F28104A571}"/>
                </a:ext>
              </a:extLst>
            </p:cNvPr>
            <p:cNvSpPr txBox="1"/>
            <p:nvPr/>
          </p:nvSpPr>
          <p:spPr>
            <a:xfrm>
              <a:off x="2279512" y="4526618"/>
              <a:ext cx="4045088" cy="35394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이런 상황에서는 어떻게 행동해야 할까요</a:t>
              </a:r>
              <a:r>
                <a:rPr lang="en-US" altLang="ko-KR" sz="17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45" name="그림 44">
            <a:extLst>
              <a:ext uri="{FF2B5EF4-FFF2-40B4-BE49-F238E27FC236}">
                <a16:creationId xmlns:a16="http://schemas.microsoft.com/office/drawing/2014/main" id="{B06DF690-1C71-4D2A-B38C-155B179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95" y="4258100"/>
            <a:ext cx="2432309" cy="1886716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30C1B613-8D59-4963-958D-23315495174B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52E1E0C1-7FBC-4526-BF7D-A8D78158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4B154D59-1E7D-4A31-B4B6-4A6CA30EEAD2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BED433-207D-4956-98A6-0D6200919605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2CFEEE-ADF1-449B-8DF1-7A8A3AFC3F6A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156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3051389" y="2281195"/>
              <a:ext cx="3041218" cy="19389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다른 사람의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사진을 올려도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될까</a:t>
              </a:r>
              <a:r>
                <a:rPr lang="en-US" altLang="ko-KR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580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2108</Words>
  <Application>Microsoft Office PowerPoint</Application>
  <PresentationFormat>화면 슬라이드 쇼(4:3)</PresentationFormat>
  <Paragraphs>230</Paragraphs>
  <Slides>19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Calibri</vt:lpstr>
      <vt:lpstr>맑은 고딕</vt:lpstr>
      <vt:lpstr>Wingdings</vt:lpstr>
      <vt:lpstr>Arial</vt:lpstr>
      <vt:lpstr>나눔바른고딕</vt:lpstr>
      <vt:lpstr>나눔바른고딕OTF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77</cp:revision>
  <dcterms:created xsi:type="dcterms:W3CDTF">2020-12-16T02:26:52Z</dcterms:created>
  <dcterms:modified xsi:type="dcterms:W3CDTF">2022-01-25T04:37:24Z</dcterms:modified>
</cp:coreProperties>
</file>